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Regular" charset="1" panose="020B0503030202020304"/>
      <p:regular r:id="rId10"/>
    </p:embeddedFont>
    <p:embeddedFont>
      <p:font typeface="Clear Sans Regular Bold" charset="1" panose="020B0603030202020304"/>
      <p:regular r:id="rId11"/>
    </p:embeddedFont>
    <p:embeddedFont>
      <p:font typeface="Clear Sans Regular Italics" charset="1" panose="020B0503030202090304"/>
      <p:regular r:id="rId12"/>
    </p:embeddedFont>
    <p:embeddedFont>
      <p:font typeface="Clear Sans Regular Bold Italics" charset="1" panose="020B0603030202090304"/>
      <p:regular r:id="rId13"/>
    </p:embeddedFont>
    <p:embeddedFont>
      <p:font typeface="HK Grotesk Medium" charset="1" panose="00000600000000000000"/>
      <p:regular r:id="rId14"/>
    </p:embeddedFont>
    <p:embeddedFont>
      <p:font typeface="HK Grotesk Medium Bold" charset="1" panose="00000700000000000000"/>
      <p:regular r:id="rId15"/>
    </p:embeddedFont>
    <p:embeddedFont>
      <p:font typeface="HK Grotesk Medium Italics" charset="1" panose="00000600000000000000"/>
      <p:regular r:id="rId16"/>
    </p:embeddedFont>
    <p:embeddedFont>
      <p:font typeface="HK Grotesk Medium Bold Italics" charset="1" panose="00000700000000000000"/>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TT Chocolates ExtraBold" charset="1" panose="02000903040000020003"/>
      <p:regular r:id="rId30"/>
    </p:embeddedFont>
    <p:embeddedFont>
      <p:font typeface="TT Chocolates ExtraBold Italics" charset="1" panose="02000903050000090003"/>
      <p:regular r:id="rId31"/>
    </p:embeddedFont>
    <p:embeddedFont>
      <p:font typeface="TT Chocolates" charset="1" panose="02000503020000020003"/>
      <p:regular r:id="rId32"/>
    </p:embeddedFont>
    <p:embeddedFont>
      <p:font typeface="TT Chocolates Bold" charset="1" panose="02000803020000020003"/>
      <p:regular r:id="rId33"/>
    </p:embeddedFont>
    <p:embeddedFont>
      <p:font typeface="TT Chocolates Italics" charset="1" panose="02000503020000090003"/>
      <p:regular r:id="rId34"/>
    </p:embeddedFont>
    <p:embeddedFont>
      <p:font typeface="TT Chocolates Bold Italics" charset="1" panose="020008030300000900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906" r="0" b="4906"/>
          <a:stretch>
            <a:fillRect/>
          </a:stretch>
        </p:blipFill>
        <p:spPr>
          <a:xfrm>
            <a:off x="0" y="0"/>
            <a:ext cx="18288000" cy="10287000"/>
          </a:xfrm>
          <a:prstGeom prst="rect">
            <a:avLst/>
          </a:prstGeom>
        </p:spPr>
      </p:pic>
      <p:grpSp>
        <p:nvGrpSpPr>
          <p:cNvPr name="Group 3" id="3"/>
          <p:cNvGrpSpPr/>
          <p:nvPr/>
        </p:nvGrpSpPr>
        <p:grpSpPr>
          <a:xfrm rot="0">
            <a:off x="385358" y="-41558"/>
            <a:ext cx="17302422" cy="10778372"/>
            <a:chOff x="0" y="0"/>
            <a:chExt cx="1018525" cy="634480"/>
          </a:xfrm>
        </p:grpSpPr>
        <p:sp>
          <p:nvSpPr>
            <p:cNvPr name="Freeform 4" id="4"/>
            <p:cNvSpPr/>
            <p:nvPr/>
          </p:nvSpPr>
          <p:spPr>
            <a:xfrm>
              <a:off x="0" y="0"/>
              <a:ext cx="1018525" cy="634480"/>
            </a:xfrm>
            <a:custGeom>
              <a:avLst/>
              <a:gdLst/>
              <a:ahLst/>
              <a:cxnLst/>
              <a:rect r="r" b="b" t="t" l="l"/>
              <a:pathLst>
                <a:path h="634480" w="1018525">
                  <a:moveTo>
                    <a:pt x="203200" y="0"/>
                  </a:moveTo>
                  <a:lnTo>
                    <a:pt x="1018525" y="0"/>
                  </a:lnTo>
                  <a:lnTo>
                    <a:pt x="815325" y="634480"/>
                  </a:lnTo>
                  <a:lnTo>
                    <a:pt x="0" y="634480"/>
                  </a:lnTo>
                  <a:lnTo>
                    <a:pt x="203200" y="0"/>
                  </a:lnTo>
                  <a:close/>
                </a:path>
              </a:pathLst>
            </a:custGeom>
            <a:solidFill>
              <a:srgbClr val="000000">
                <a:alpha val="74902"/>
              </a:srgbClr>
            </a:solidFill>
          </p:spPr>
        </p:sp>
        <p:sp>
          <p:nvSpPr>
            <p:cNvPr name="TextBox 5" id="5"/>
            <p:cNvSpPr txBox="true"/>
            <p:nvPr/>
          </p:nvSpPr>
          <p:spPr>
            <a:xfrm>
              <a:off x="101600" y="9525"/>
              <a:ext cx="609600" cy="600075"/>
            </a:xfrm>
            <a:prstGeom prst="rect">
              <a:avLst/>
            </a:prstGeom>
          </p:spPr>
          <p:txBody>
            <a:bodyPr anchor="ctr" rtlCol="false" tIns="53227" lIns="53227" bIns="53227" rIns="53227"/>
            <a:lstStyle/>
            <a:p>
              <a:pPr algn="ctr">
                <a:lnSpc>
                  <a:spcPts val="2368"/>
                </a:lnSpc>
              </a:pPr>
            </a:p>
          </p:txBody>
        </p:sp>
      </p:grpSp>
      <p:sp>
        <p:nvSpPr>
          <p:cNvPr name="AutoShape 6" id="6"/>
          <p:cNvSpPr/>
          <p:nvPr/>
        </p:nvSpPr>
        <p:spPr>
          <a:xfrm rot="-4354744">
            <a:off x="-1541348" y="7984836"/>
            <a:ext cx="5622116" cy="0"/>
          </a:xfrm>
          <a:prstGeom prst="line">
            <a:avLst/>
          </a:prstGeom>
          <a:ln cap="rnd" w="85725">
            <a:solidFill>
              <a:srgbClr val="E6950A"/>
            </a:solidFill>
            <a:prstDash val="solid"/>
            <a:headEnd type="none" len="sm" w="sm"/>
            <a:tailEnd type="none" len="sm" w="sm"/>
          </a:ln>
        </p:spPr>
      </p:sp>
      <p:sp>
        <p:nvSpPr>
          <p:cNvPr name="AutoShape 7" id="7"/>
          <p:cNvSpPr/>
          <p:nvPr/>
        </p:nvSpPr>
        <p:spPr>
          <a:xfrm rot="-4329859">
            <a:off x="14915461" y="991369"/>
            <a:ext cx="5635063" cy="0"/>
          </a:xfrm>
          <a:prstGeom prst="line">
            <a:avLst/>
          </a:prstGeom>
          <a:ln cap="rnd" w="85725">
            <a:solidFill>
              <a:srgbClr val="E6950A"/>
            </a:solidFill>
            <a:prstDash val="solid"/>
            <a:headEnd type="none" len="sm" w="sm"/>
            <a:tailEnd type="none" len="sm" w="sm"/>
          </a:ln>
        </p:spPr>
      </p:sp>
      <p:sp>
        <p:nvSpPr>
          <p:cNvPr name="AutoShape 8" id="8"/>
          <p:cNvSpPr/>
          <p:nvPr/>
        </p:nvSpPr>
        <p:spPr>
          <a:xfrm rot="-4329859">
            <a:off x="11509487" y="11901684"/>
            <a:ext cx="5635063" cy="0"/>
          </a:xfrm>
          <a:prstGeom prst="line">
            <a:avLst/>
          </a:prstGeom>
          <a:ln cap="rnd" w="85725">
            <a:solidFill>
              <a:srgbClr val="5CE1E6"/>
            </a:solidFill>
            <a:prstDash val="solid"/>
            <a:headEnd type="none" len="sm" w="sm"/>
            <a:tailEnd type="none" len="sm" w="sm"/>
          </a:ln>
        </p:spPr>
      </p:sp>
      <p:sp>
        <p:nvSpPr>
          <p:cNvPr name="AutoShape 9" id="9"/>
          <p:cNvSpPr/>
          <p:nvPr/>
        </p:nvSpPr>
        <p:spPr>
          <a:xfrm rot="-4329859">
            <a:off x="-2262524" y="8957205"/>
            <a:ext cx="5635063" cy="0"/>
          </a:xfrm>
          <a:prstGeom prst="line">
            <a:avLst/>
          </a:prstGeom>
          <a:ln cap="rnd" w="85725">
            <a:solidFill>
              <a:srgbClr val="5CE1E6"/>
            </a:solidFill>
            <a:prstDash val="solid"/>
            <a:headEnd type="none" len="sm" w="sm"/>
            <a:tailEnd type="none" len="sm" w="sm"/>
          </a:ln>
        </p:spPr>
      </p:sp>
      <p:sp>
        <p:nvSpPr>
          <p:cNvPr name="AutoShape 10" id="10"/>
          <p:cNvSpPr/>
          <p:nvPr/>
        </p:nvSpPr>
        <p:spPr>
          <a:xfrm rot="-4329859">
            <a:off x="14179382" y="1963739"/>
            <a:ext cx="5635063" cy="0"/>
          </a:xfrm>
          <a:prstGeom prst="line">
            <a:avLst/>
          </a:prstGeom>
          <a:ln cap="rnd" w="85725">
            <a:solidFill>
              <a:srgbClr val="5CE1E6"/>
            </a:solidFill>
            <a:prstDash val="solid"/>
            <a:headEnd type="none" len="sm" w="sm"/>
            <a:tailEnd type="none" len="sm" w="sm"/>
          </a:ln>
        </p:spPr>
      </p:sp>
      <p:sp>
        <p:nvSpPr>
          <p:cNvPr name="AutoShape 11" id="11"/>
          <p:cNvSpPr/>
          <p:nvPr/>
        </p:nvSpPr>
        <p:spPr>
          <a:xfrm rot="-4329859">
            <a:off x="11509487" y="10434890"/>
            <a:ext cx="5635063" cy="0"/>
          </a:xfrm>
          <a:prstGeom prst="line">
            <a:avLst/>
          </a:prstGeom>
          <a:ln cap="rnd" w="85725">
            <a:solidFill>
              <a:srgbClr val="E6950A"/>
            </a:solidFill>
            <a:prstDash val="solid"/>
            <a:headEnd type="none" len="sm" w="sm"/>
            <a:tailEnd type="none" len="sm" w="sm"/>
          </a:ln>
        </p:spPr>
      </p:sp>
      <p:sp>
        <p:nvSpPr>
          <p:cNvPr name="AutoShape 12" id="12"/>
          <p:cNvSpPr/>
          <p:nvPr/>
        </p:nvSpPr>
        <p:spPr>
          <a:xfrm rot="-4329859">
            <a:off x="1313818" y="-838004"/>
            <a:ext cx="5635063" cy="0"/>
          </a:xfrm>
          <a:prstGeom prst="line">
            <a:avLst/>
          </a:prstGeom>
          <a:ln cap="rnd" w="85725">
            <a:solidFill>
              <a:srgbClr val="5CE1E6"/>
            </a:solidFill>
            <a:prstDash val="solid"/>
            <a:headEnd type="none" len="sm" w="sm"/>
            <a:tailEnd type="none" len="sm" w="sm"/>
          </a:ln>
        </p:spPr>
      </p:sp>
      <p:sp>
        <p:nvSpPr>
          <p:cNvPr name="AutoShape 13" id="13"/>
          <p:cNvSpPr/>
          <p:nvPr/>
        </p:nvSpPr>
        <p:spPr>
          <a:xfrm rot="-4329859">
            <a:off x="1116048" y="-1704504"/>
            <a:ext cx="5635063" cy="0"/>
          </a:xfrm>
          <a:prstGeom prst="line">
            <a:avLst/>
          </a:prstGeom>
          <a:ln cap="rnd" w="85725">
            <a:solidFill>
              <a:srgbClr val="E6950A"/>
            </a:solidFill>
            <a:prstDash val="solid"/>
            <a:headEnd type="none" len="sm" w="sm"/>
            <a:tailEnd type="none" len="sm" w="sm"/>
          </a:ln>
        </p:spPr>
      </p:sp>
      <p:sp>
        <p:nvSpPr>
          <p:cNvPr name="TextBox 14" id="14"/>
          <p:cNvSpPr txBox="true"/>
          <p:nvPr/>
        </p:nvSpPr>
        <p:spPr>
          <a:xfrm rot="0">
            <a:off x="2781034" y="5651130"/>
            <a:ext cx="12725931" cy="464185"/>
          </a:xfrm>
          <a:prstGeom prst="rect">
            <a:avLst/>
          </a:prstGeom>
        </p:spPr>
        <p:txBody>
          <a:bodyPr anchor="t" rtlCol="false" tIns="0" lIns="0" bIns="0" rIns="0">
            <a:spAutoFit/>
          </a:bodyPr>
          <a:lstStyle/>
          <a:p>
            <a:pPr algn="ctr">
              <a:lnSpc>
                <a:spcPts val="3814"/>
              </a:lnSpc>
            </a:pPr>
            <a:r>
              <a:rPr lang="en-US" sz="2724" spc="1133">
                <a:solidFill>
                  <a:srgbClr val="FFFFFF"/>
                </a:solidFill>
                <a:latin typeface="TT Chocolates Bold"/>
              </a:rPr>
              <a:t>César Iván Pedrero Martínez </a:t>
            </a:r>
          </a:p>
        </p:txBody>
      </p:sp>
      <p:sp>
        <p:nvSpPr>
          <p:cNvPr name="TextBox 15" id="15"/>
          <p:cNvSpPr txBox="true"/>
          <p:nvPr/>
        </p:nvSpPr>
        <p:spPr>
          <a:xfrm rot="0">
            <a:off x="2781034" y="3063120"/>
            <a:ext cx="12725931" cy="1550678"/>
          </a:xfrm>
          <a:prstGeom prst="rect">
            <a:avLst/>
          </a:prstGeom>
        </p:spPr>
        <p:txBody>
          <a:bodyPr anchor="t" rtlCol="false" tIns="0" lIns="0" bIns="0" rIns="0">
            <a:spAutoFit/>
          </a:bodyPr>
          <a:lstStyle/>
          <a:p>
            <a:pPr algn="ctr">
              <a:lnSpc>
                <a:spcPts val="10800"/>
              </a:lnSpc>
            </a:pPr>
            <a:r>
              <a:rPr lang="en-US" sz="10800">
                <a:solidFill>
                  <a:srgbClr val="FFFFFF"/>
                </a:solidFill>
                <a:latin typeface="Poppins"/>
              </a:rPr>
              <a:t>RETO FINAL</a:t>
            </a:r>
          </a:p>
        </p:txBody>
      </p:sp>
      <p:sp>
        <p:nvSpPr>
          <p:cNvPr name="TextBox 16" id="16"/>
          <p:cNvSpPr txBox="true"/>
          <p:nvPr/>
        </p:nvSpPr>
        <p:spPr>
          <a:xfrm rot="0">
            <a:off x="3645173" y="4518547"/>
            <a:ext cx="10997654"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Ciencia y analítica de datos (Gpo 10)</a:t>
            </a:r>
          </a:p>
        </p:txBody>
      </p:sp>
      <p:sp>
        <p:nvSpPr>
          <p:cNvPr name="TextBox 17" id="17"/>
          <p:cNvSpPr txBox="true"/>
          <p:nvPr/>
        </p:nvSpPr>
        <p:spPr>
          <a:xfrm rot="0">
            <a:off x="5131434" y="6917073"/>
            <a:ext cx="8025132" cy="2341227"/>
          </a:xfrm>
          <a:prstGeom prst="rect">
            <a:avLst/>
          </a:prstGeom>
        </p:spPr>
        <p:txBody>
          <a:bodyPr anchor="t" rtlCol="false" tIns="0" lIns="0" bIns="0" rIns="0">
            <a:spAutoFit/>
          </a:bodyPr>
          <a:lstStyle/>
          <a:p>
            <a:pPr algn="ctr">
              <a:lnSpc>
                <a:spcPts val="6290"/>
              </a:lnSpc>
            </a:pPr>
            <a:r>
              <a:rPr lang="en-US" sz="4493">
                <a:solidFill>
                  <a:srgbClr val="FFFFFF"/>
                </a:solidFill>
                <a:latin typeface="Open Sans Light"/>
              </a:rPr>
              <a:t>Análisis de datos de la calidad de agua en pozos subterráneos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1028700" y="6573686"/>
            <a:ext cx="9917478" cy="2739988"/>
            <a:chOff x="0" y="0"/>
            <a:chExt cx="13223305" cy="3653318"/>
          </a:xfrm>
        </p:grpSpPr>
        <p:sp>
          <p:nvSpPr>
            <p:cNvPr name="TextBox 4" id="4"/>
            <p:cNvSpPr txBox="true"/>
            <p:nvPr/>
          </p:nvSpPr>
          <p:spPr>
            <a:xfrm rot="0">
              <a:off x="0" y="-19050"/>
              <a:ext cx="13223305" cy="2457450"/>
            </a:xfrm>
            <a:prstGeom prst="rect">
              <a:avLst/>
            </a:prstGeom>
          </p:spPr>
          <p:txBody>
            <a:bodyPr anchor="t" rtlCol="false" tIns="0" lIns="0" bIns="0" rIns="0">
              <a:spAutoFit/>
            </a:bodyPr>
            <a:lstStyle/>
            <a:p>
              <a:pPr>
                <a:lnSpc>
                  <a:spcPts val="14400"/>
                </a:lnSpc>
              </a:pPr>
              <a:r>
                <a:rPr lang="en-US" sz="12000">
                  <a:solidFill>
                    <a:srgbClr val="E6950A"/>
                  </a:solidFill>
                  <a:latin typeface="TT Chocolates ExtraBold"/>
                </a:rPr>
                <a:t>¡Gracias!</a:t>
              </a:r>
            </a:p>
          </p:txBody>
        </p:sp>
        <p:sp>
          <p:nvSpPr>
            <p:cNvPr name="TextBox 5" id="5"/>
            <p:cNvSpPr txBox="true"/>
            <p:nvPr/>
          </p:nvSpPr>
          <p:spPr>
            <a:xfrm rot="0">
              <a:off x="0" y="2553709"/>
              <a:ext cx="13223305" cy="1078018"/>
            </a:xfrm>
            <a:prstGeom prst="rect">
              <a:avLst/>
            </a:prstGeom>
          </p:spPr>
          <p:txBody>
            <a:bodyPr anchor="t" rtlCol="false" tIns="0" lIns="0" bIns="0" rIns="0">
              <a:spAutoFit/>
            </a:bodyPr>
            <a:lstStyle/>
            <a:p>
              <a:pPr>
                <a:lnSpc>
                  <a:spcPts val="3282"/>
                </a:lnSpc>
              </a:pPr>
              <a:r>
                <a:rPr lang="en-US" sz="2525">
                  <a:solidFill>
                    <a:srgbClr val="5CE1E6"/>
                  </a:solidFill>
                  <a:latin typeface="TT Chocolates"/>
                </a:rPr>
                <a:t>César Iván Pedrero Martínez</a:t>
              </a:r>
            </a:p>
            <a:p>
              <a:pPr>
                <a:lnSpc>
                  <a:spcPts val="3282"/>
                </a:lnSpc>
              </a:pPr>
              <a:r>
                <a:rPr lang="en-US" sz="2525">
                  <a:solidFill>
                    <a:srgbClr val="5CE1E6"/>
                  </a:solidFill>
                  <a:latin typeface="TT Chocolates"/>
                </a:rPr>
                <a:t>A01366501</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302249" cy="10287000"/>
            <a:chOff x="0" y="0"/>
            <a:chExt cx="2808415" cy="3479800"/>
          </a:xfrm>
        </p:grpSpPr>
        <p:sp>
          <p:nvSpPr>
            <p:cNvPr name="Freeform 3" id="3"/>
            <p:cNvSpPr/>
            <p:nvPr/>
          </p:nvSpPr>
          <p:spPr>
            <a:xfrm>
              <a:off x="0" y="0"/>
              <a:ext cx="2808415" cy="3479800"/>
            </a:xfrm>
            <a:custGeom>
              <a:avLst/>
              <a:gdLst/>
              <a:ahLst/>
              <a:cxnLst/>
              <a:rect r="r" b="b" t="t" l="l"/>
              <a:pathLst>
                <a:path h="3479800" w="2808415">
                  <a:moveTo>
                    <a:pt x="0" y="0"/>
                  </a:moveTo>
                  <a:lnTo>
                    <a:pt x="2808415" y="0"/>
                  </a:lnTo>
                  <a:lnTo>
                    <a:pt x="2808415" y="3479800"/>
                  </a:lnTo>
                  <a:lnTo>
                    <a:pt x="0" y="3479800"/>
                  </a:lnTo>
                  <a:close/>
                </a:path>
              </a:pathLst>
            </a:custGeom>
            <a:solidFill>
              <a:srgbClr val="000000">
                <a:alpha val="62745"/>
              </a:srgbClr>
            </a:solidFill>
          </p:spPr>
        </p:sp>
      </p:grpSp>
      <p:grpSp>
        <p:nvGrpSpPr>
          <p:cNvPr name="Group 4" id="4"/>
          <p:cNvGrpSpPr/>
          <p:nvPr/>
        </p:nvGrpSpPr>
        <p:grpSpPr>
          <a:xfrm rot="0">
            <a:off x="4797" y="0"/>
            <a:ext cx="8302249" cy="10287000"/>
            <a:chOff x="0" y="0"/>
            <a:chExt cx="11069666" cy="13716000"/>
          </a:xfrm>
        </p:grpSpPr>
        <p:pic>
          <p:nvPicPr>
            <p:cNvPr name="Picture 5" id="5"/>
            <p:cNvPicPr>
              <a:picLocks noChangeAspect="true"/>
            </p:cNvPicPr>
            <p:nvPr/>
          </p:nvPicPr>
          <p:blipFill>
            <a:blip r:embed="rId2">
              <a:alphaModFix amt="62000"/>
            </a:blip>
            <a:srcRect l="28921" t="0" r="17611" b="0"/>
            <a:stretch>
              <a:fillRect/>
            </a:stretch>
          </p:blipFill>
          <p:spPr>
            <a:xfrm>
              <a:off x="0" y="0"/>
              <a:ext cx="11069666" cy="13716000"/>
            </a:xfrm>
            <a:prstGeom prst="rect">
              <a:avLst/>
            </a:prstGeom>
          </p:spPr>
        </p:pic>
      </p:grpSp>
      <p:sp>
        <p:nvSpPr>
          <p:cNvPr name="AutoShape 6" id="6"/>
          <p:cNvSpPr/>
          <p:nvPr/>
        </p:nvSpPr>
        <p:spPr>
          <a:xfrm rot="0">
            <a:off x="547147" y="485476"/>
            <a:ext cx="7217548" cy="9316048"/>
          </a:xfrm>
          <a:prstGeom prst="rect">
            <a:avLst/>
          </a:prstGeom>
          <a:solidFill>
            <a:srgbClr val="000000">
              <a:alpha val="76863"/>
            </a:srgbClr>
          </a:solidFill>
        </p:spPr>
      </p:sp>
      <p:sp>
        <p:nvSpPr>
          <p:cNvPr name="TextBox 7" id="7"/>
          <p:cNvSpPr txBox="true"/>
          <p:nvPr/>
        </p:nvSpPr>
        <p:spPr>
          <a:xfrm rot="0">
            <a:off x="1224576" y="3633219"/>
            <a:ext cx="5862692" cy="904875"/>
          </a:xfrm>
          <a:prstGeom prst="rect">
            <a:avLst/>
          </a:prstGeom>
        </p:spPr>
        <p:txBody>
          <a:bodyPr anchor="t" rtlCol="false" tIns="0" lIns="0" bIns="0" rIns="0">
            <a:spAutoFit/>
          </a:bodyPr>
          <a:lstStyle/>
          <a:p>
            <a:pPr algn="ctr">
              <a:lnSpc>
                <a:spcPts val="6720"/>
              </a:lnSpc>
            </a:pPr>
            <a:r>
              <a:rPr lang="en-US" sz="5600">
                <a:solidFill>
                  <a:srgbClr val="FFFFFF"/>
                </a:solidFill>
                <a:latin typeface="Poppins"/>
              </a:rPr>
              <a:t>Problema</a:t>
            </a:r>
          </a:p>
        </p:txBody>
      </p:sp>
      <p:sp>
        <p:nvSpPr>
          <p:cNvPr name="TextBox 8" id="8"/>
          <p:cNvSpPr txBox="true"/>
          <p:nvPr/>
        </p:nvSpPr>
        <p:spPr>
          <a:xfrm rot="0">
            <a:off x="9700023" y="2147462"/>
            <a:ext cx="7559277" cy="1438910"/>
          </a:xfrm>
          <a:prstGeom prst="rect">
            <a:avLst/>
          </a:prstGeom>
        </p:spPr>
        <p:txBody>
          <a:bodyPr anchor="t" rtlCol="false" tIns="0" lIns="0" bIns="0" rIns="0">
            <a:spAutoFit/>
          </a:bodyPr>
          <a:lstStyle/>
          <a:p>
            <a:pPr>
              <a:lnSpc>
                <a:spcPts val="2860"/>
              </a:lnSpc>
            </a:pPr>
            <a:r>
              <a:rPr lang="en-US" sz="2200">
                <a:solidFill>
                  <a:srgbClr val="545454"/>
                </a:solidFill>
                <a:latin typeface="Clear Sans Regular"/>
              </a:rPr>
              <a:t>Para este proyecto, se usó la base de datos de agua subterránea en la cual se documentó el nivel de calidad de agua en los pozos, así como un análisis de contaminantes, su ubicación, etc. </a:t>
            </a:r>
          </a:p>
        </p:txBody>
      </p:sp>
      <p:sp>
        <p:nvSpPr>
          <p:cNvPr name="TextBox 9" id="9"/>
          <p:cNvSpPr txBox="true"/>
          <p:nvPr/>
        </p:nvSpPr>
        <p:spPr>
          <a:xfrm rot="0">
            <a:off x="9700023" y="1071868"/>
            <a:ext cx="7559277" cy="540385"/>
          </a:xfrm>
          <a:prstGeom prst="rect">
            <a:avLst/>
          </a:prstGeom>
        </p:spPr>
        <p:txBody>
          <a:bodyPr anchor="t" rtlCol="false" tIns="0" lIns="0" bIns="0" rIns="0">
            <a:spAutoFit/>
          </a:bodyPr>
          <a:lstStyle/>
          <a:p>
            <a:pPr>
              <a:lnSpc>
                <a:spcPts val="4160"/>
              </a:lnSpc>
            </a:pPr>
            <a:r>
              <a:rPr lang="en-US" sz="3200">
                <a:solidFill>
                  <a:srgbClr val="03989E"/>
                </a:solidFill>
                <a:latin typeface="Poppins Bold"/>
              </a:rPr>
              <a:t>DATOS DE POZOS SUBTERRÁNEOS </a:t>
            </a:r>
          </a:p>
        </p:txBody>
      </p:sp>
      <p:sp>
        <p:nvSpPr>
          <p:cNvPr name="TextBox 10" id="10"/>
          <p:cNvSpPr txBox="true"/>
          <p:nvPr/>
        </p:nvSpPr>
        <p:spPr>
          <a:xfrm rot="0">
            <a:off x="9700023" y="4741987"/>
            <a:ext cx="7559277" cy="4696460"/>
          </a:xfrm>
          <a:prstGeom prst="rect">
            <a:avLst/>
          </a:prstGeom>
        </p:spPr>
        <p:txBody>
          <a:bodyPr anchor="t" rtlCol="false" tIns="0" lIns="0" bIns="0" rIns="0">
            <a:spAutoFit/>
          </a:bodyPr>
          <a:lstStyle/>
          <a:p>
            <a:pPr>
              <a:lnSpc>
                <a:spcPts val="2860"/>
              </a:lnSpc>
            </a:pPr>
            <a:r>
              <a:rPr lang="en-US" sz="2200">
                <a:solidFill>
                  <a:srgbClr val="545454"/>
                </a:solidFill>
                <a:latin typeface="Clear Sans Regular"/>
              </a:rPr>
              <a:t>Los pasos del análisis de los datos fue el siguiente:</a:t>
            </a:r>
          </a:p>
          <a:p>
            <a:pPr marL="474981" indent="-237491" lvl="1">
              <a:lnSpc>
                <a:spcPts val="2860"/>
              </a:lnSpc>
              <a:buFont typeface="Arial"/>
              <a:buChar char="•"/>
            </a:pPr>
            <a:r>
              <a:rPr lang="en-US" sz="2200">
                <a:solidFill>
                  <a:srgbClr val="545454"/>
                </a:solidFill>
                <a:latin typeface="Clear Sans Regular"/>
              </a:rPr>
              <a:t>Limpieza del set de datos</a:t>
            </a:r>
          </a:p>
          <a:p>
            <a:pPr marL="949962" indent="-316654" lvl="2">
              <a:lnSpc>
                <a:spcPts val="2860"/>
              </a:lnSpc>
              <a:buFont typeface="Arial"/>
              <a:buChar char="⚬"/>
            </a:pPr>
            <a:r>
              <a:rPr lang="en-US" sz="2200">
                <a:solidFill>
                  <a:srgbClr val="545454"/>
                </a:solidFill>
                <a:latin typeface="Clear Sans Regular"/>
              </a:rPr>
              <a:t>Reemplazo de nulos</a:t>
            </a:r>
          </a:p>
          <a:p>
            <a:pPr marL="949962" indent="-316654" lvl="2">
              <a:lnSpc>
                <a:spcPts val="2860"/>
              </a:lnSpc>
              <a:buFont typeface="Arial"/>
              <a:buChar char="⚬"/>
            </a:pPr>
            <a:r>
              <a:rPr lang="en-US" sz="2200">
                <a:solidFill>
                  <a:srgbClr val="545454"/>
                </a:solidFill>
                <a:latin typeface="Clear Sans Regular"/>
              </a:rPr>
              <a:t>Estandarización de datos mixtos (número y palabra en la misma columna) </a:t>
            </a:r>
          </a:p>
          <a:p>
            <a:pPr marL="474981" indent="-237491" lvl="1">
              <a:lnSpc>
                <a:spcPts val="2860"/>
              </a:lnSpc>
              <a:buFont typeface="Arial"/>
              <a:buChar char="•"/>
            </a:pPr>
            <a:r>
              <a:rPr lang="en-US" sz="2200">
                <a:solidFill>
                  <a:srgbClr val="545454"/>
                </a:solidFill>
                <a:latin typeface="Clear Sans Regular"/>
              </a:rPr>
              <a:t>Análisis de los datos</a:t>
            </a:r>
          </a:p>
          <a:p>
            <a:pPr marL="949962" indent="-316654" lvl="2">
              <a:lnSpc>
                <a:spcPts val="2860"/>
              </a:lnSpc>
              <a:buFont typeface="Arial"/>
              <a:buChar char="⚬"/>
            </a:pPr>
            <a:r>
              <a:rPr lang="en-US" sz="2200">
                <a:solidFill>
                  <a:srgbClr val="545454"/>
                </a:solidFill>
                <a:latin typeface="Clear Sans Regular"/>
              </a:rPr>
              <a:t>Descripción de los datos y outliers</a:t>
            </a:r>
          </a:p>
          <a:p>
            <a:pPr marL="949962" indent="-316654" lvl="2">
              <a:lnSpc>
                <a:spcPts val="2860"/>
              </a:lnSpc>
              <a:buFont typeface="Arial"/>
              <a:buChar char="⚬"/>
            </a:pPr>
            <a:r>
              <a:rPr lang="en-US" sz="2200">
                <a:solidFill>
                  <a:srgbClr val="545454"/>
                </a:solidFill>
                <a:latin typeface="Clear Sans Regular"/>
              </a:rPr>
              <a:t>K-means para visualización de los pozos y patrones de semáforo</a:t>
            </a:r>
          </a:p>
          <a:p>
            <a:pPr marL="474981" indent="-237491" lvl="1">
              <a:lnSpc>
                <a:spcPts val="2860"/>
              </a:lnSpc>
              <a:buFont typeface="Arial"/>
              <a:buChar char="•"/>
            </a:pPr>
            <a:r>
              <a:rPr lang="en-US" sz="2200">
                <a:solidFill>
                  <a:srgbClr val="545454"/>
                </a:solidFill>
                <a:latin typeface="Clear Sans Regular"/>
              </a:rPr>
              <a:t>Reemplazo de variables categóricas (one-hot encoding, label encoding)</a:t>
            </a:r>
          </a:p>
          <a:p>
            <a:pPr marL="474981" indent="-237491" lvl="1">
              <a:lnSpc>
                <a:spcPts val="2860"/>
              </a:lnSpc>
              <a:buFont typeface="Arial"/>
              <a:buChar char="•"/>
            </a:pPr>
            <a:r>
              <a:rPr lang="en-US" sz="2200">
                <a:solidFill>
                  <a:srgbClr val="545454"/>
                </a:solidFill>
                <a:latin typeface="Clear Sans Regular"/>
              </a:rPr>
              <a:t>Análisis de la importancia de las variables </a:t>
            </a:r>
          </a:p>
          <a:p>
            <a:pPr marL="474981" indent="-237491" lvl="1">
              <a:lnSpc>
                <a:spcPts val="2860"/>
              </a:lnSpc>
              <a:buFont typeface="Arial"/>
              <a:buChar char="•"/>
            </a:pPr>
            <a:r>
              <a:rPr lang="en-US" sz="2200">
                <a:solidFill>
                  <a:srgbClr val="545454"/>
                </a:solidFill>
                <a:latin typeface="Clear Sans Regular"/>
              </a:rPr>
              <a:t>Conclusiones</a:t>
            </a:r>
          </a:p>
        </p:txBody>
      </p:sp>
      <p:sp>
        <p:nvSpPr>
          <p:cNvPr name="TextBox 11" id="11"/>
          <p:cNvSpPr txBox="true"/>
          <p:nvPr/>
        </p:nvSpPr>
        <p:spPr>
          <a:xfrm rot="0">
            <a:off x="9700023" y="4083480"/>
            <a:ext cx="7559277" cy="540385"/>
          </a:xfrm>
          <a:prstGeom prst="rect">
            <a:avLst/>
          </a:prstGeom>
        </p:spPr>
        <p:txBody>
          <a:bodyPr anchor="t" rtlCol="false" tIns="0" lIns="0" bIns="0" rIns="0">
            <a:spAutoFit/>
          </a:bodyPr>
          <a:lstStyle/>
          <a:p>
            <a:pPr>
              <a:lnSpc>
                <a:spcPts val="4160"/>
              </a:lnSpc>
            </a:pPr>
            <a:r>
              <a:rPr lang="en-US" sz="3200">
                <a:solidFill>
                  <a:srgbClr val="03989E"/>
                </a:solidFill>
                <a:latin typeface="Poppins Bold"/>
              </a:rPr>
              <a:t>PASOS DEL ANÁLISIS</a:t>
            </a:r>
          </a:p>
        </p:txBody>
      </p:sp>
      <p:sp>
        <p:nvSpPr>
          <p:cNvPr name="AutoShape 12" id="12"/>
          <p:cNvSpPr/>
          <p:nvPr/>
        </p:nvSpPr>
        <p:spPr>
          <a:xfrm rot="-5400000">
            <a:off x="-757152" y="1721875"/>
            <a:ext cx="2522873" cy="0"/>
          </a:xfrm>
          <a:prstGeom prst="line">
            <a:avLst/>
          </a:prstGeom>
          <a:ln cap="rnd" w="85725">
            <a:solidFill>
              <a:srgbClr val="E6950A"/>
            </a:solidFill>
            <a:prstDash val="solid"/>
            <a:headEnd type="none" len="sm" w="sm"/>
            <a:tailEnd type="none" len="sm" w="sm"/>
          </a:ln>
        </p:spPr>
      </p:sp>
      <p:sp>
        <p:nvSpPr>
          <p:cNvPr name="AutoShape 13" id="13"/>
          <p:cNvSpPr/>
          <p:nvPr/>
        </p:nvSpPr>
        <p:spPr>
          <a:xfrm rot="5400000">
            <a:off x="6541325" y="8436537"/>
            <a:ext cx="2522873" cy="0"/>
          </a:xfrm>
          <a:prstGeom prst="line">
            <a:avLst/>
          </a:prstGeom>
          <a:ln cap="rnd" w="85725">
            <a:solidFill>
              <a:srgbClr val="E6950A"/>
            </a:solidFill>
            <a:prstDash val="solid"/>
            <a:headEnd type="none" len="sm" w="sm"/>
            <a:tailEnd type="none" len="sm" w="sm"/>
          </a:ln>
        </p:spPr>
      </p:sp>
      <p:sp>
        <p:nvSpPr>
          <p:cNvPr name="AutoShape 14" id="14"/>
          <p:cNvSpPr/>
          <p:nvPr/>
        </p:nvSpPr>
        <p:spPr>
          <a:xfrm rot="-10800000">
            <a:off x="461422" y="442613"/>
            <a:ext cx="3694499" cy="0"/>
          </a:xfrm>
          <a:prstGeom prst="line">
            <a:avLst/>
          </a:prstGeom>
          <a:ln cap="rnd" w="85725">
            <a:solidFill>
              <a:srgbClr val="E6950A"/>
            </a:solidFill>
            <a:prstDash val="solid"/>
            <a:headEnd type="none" len="sm" w="sm"/>
            <a:tailEnd type="none" len="sm" w="sm"/>
          </a:ln>
        </p:spPr>
      </p:sp>
      <p:sp>
        <p:nvSpPr>
          <p:cNvPr name="AutoShape 15" id="15"/>
          <p:cNvSpPr/>
          <p:nvPr/>
        </p:nvSpPr>
        <p:spPr>
          <a:xfrm rot="0">
            <a:off x="4151125" y="9715799"/>
            <a:ext cx="3694499" cy="0"/>
          </a:xfrm>
          <a:prstGeom prst="line">
            <a:avLst/>
          </a:prstGeom>
          <a:ln cap="rnd" w="85725">
            <a:solidFill>
              <a:srgbClr val="E6950A"/>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1078242" y="7384147"/>
            <a:ext cx="6748684" cy="0"/>
          </a:xfrm>
          <a:prstGeom prst="line">
            <a:avLst/>
          </a:prstGeom>
          <a:ln cap="rnd" w="9525">
            <a:solidFill>
              <a:srgbClr val="E6950A"/>
            </a:solidFill>
            <a:prstDash val="solid"/>
            <a:headEnd type="none" len="sm" w="sm"/>
            <a:tailEnd type="none" len="sm" w="sm"/>
          </a:ln>
        </p:spPr>
      </p:sp>
      <p:sp>
        <p:nvSpPr>
          <p:cNvPr name="AutoShape 3" id="3"/>
          <p:cNvSpPr/>
          <p:nvPr/>
        </p:nvSpPr>
        <p:spPr>
          <a:xfrm rot="5400000">
            <a:off x="10023901" y="7384147"/>
            <a:ext cx="6748684" cy="0"/>
          </a:xfrm>
          <a:prstGeom prst="line">
            <a:avLst/>
          </a:prstGeom>
          <a:ln cap="rnd" w="9525">
            <a:solidFill>
              <a:srgbClr val="E6950A"/>
            </a:solidFill>
            <a:prstDash val="solid"/>
            <a:headEnd type="none" len="sm" w="sm"/>
            <a:tailEnd type="none" len="sm" w="sm"/>
          </a:ln>
        </p:spPr>
      </p:sp>
      <p:grpSp>
        <p:nvGrpSpPr>
          <p:cNvPr name="Group 4" id="4"/>
          <p:cNvGrpSpPr/>
          <p:nvPr/>
        </p:nvGrpSpPr>
        <p:grpSpPr>
          <a:xfrm rot="0">
            <a:off x="4797" y="0"/>
            <a:ext cx="18283203" cy="4014567"/>
            <a:chOff x="0" y="0"/>
            <a:chExt cx="24377604" cy="5352756"/>
          </a:xfrm>
        </p:grpSpPr>
        <p:pic>
          <p:nvPicPr>
            <p:cNvPr name="Picture 5" id="5"/>
            <p:cNvPicPr>
              <a:picLocks noChangeAspect="true"/>
            </p:cNvPicPr>
            <p:nvPr/>
          </p:nvPicPr>
          <p:blipFill>
            <a:blip r:embed="rId2">
              <a:alphaModFix amt="65000"/>
            </a:blip>
            <a:srcRect l="0" t="32811" r="0" b="32811"/>
            <a:stretch>
              <a:fillRect/>
            </a:stretch>
          </p:blipFill>
          <p:spPr>
            <a:xfrm>
              <a:off x="0" y="0"/>
              <a:ext cx="24377604" cy="5352756"/>
            </a:xfrm>
            <a:prstGeom prst="rect">
              <a:avLst/>
            </a:prstGeom>
          </p:spPr>
        </p:pic>
      </p:grpSp>
      <p:sp>
        <p:nvSpPr>
          <p:cNvPr name="AutoShape 6" id="6"/>
          <p:cNvSpPr/>
          <p:nvPr/>
        </p:nvSpPr>
        <p:spPr>
          <a:xfrm rot="0">
            <a:off x="842644" y="596593"/>
            <a:ext cx="16601206" cy="2916926"/>
          </a:xfrm>
          <a:prstGeom prst="rect">
            <a:avLst/>
          </a:prstGeom>
          <a:solidFill>
            <a:srgbClr val="000000">
              <a:alpha val="83922"/>
            </a:srgbClr>
          </a:solidFill>
        </p:spPr>
      </p:sp>
      <p:sp>
        <p:nvSpPr>
          <p:cNvPr name="AutoShape 7" id="7"/>
          <p:cNvSpPr/>
          <p:nvPr/>
        </p:nvSpPr>
        <p:spPr>
          <a:xfrm rot="5451914">
            <a:off x="5720710" y="7384147"/>
            <a:ext cx="6749454" cy="0"/>
          </a:xfrm>
          <a:prstGeom prst="line">
            <a:avLst/>
          </a:prstGeom>
          <a:ln cap="rnd" w="9525">
            <a:solidFill>
              <a:srgbClr val="E6950A"/>
            </a:solidFill>
            <a:prstDash val="solid"/>
            <a:headEnd type="none" len="sm" w="sm"/>
            <a:tailEnd type="none" len="sm" w="sm"/>
          </a:ln>
        </p:spPr>
      </p:sp>
      <p:sp>
        <p:nvSpPr>
          <p:cNvPr name="TextBox 8" id="8"/>
          <p:cNvSpPr txBox="true"/>
          <p:nvPr/>
        </p:nvSpPr>
        <p:spPr>
          <a:xfrm rot="0">
            <a:off x="1537946" y="1440694"/>
            <a:ext cx="15232111" cy="11620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FFFFFF"/>
                </a:solidFill>
                <a:latin typeface="Poppins"/>
              </a:rPr>
              <a:t>Limpieza de los datos</a:t>
            </a:r>
          </a:p>
        </p:txBody>
      </p:sp>
      <p:sp>
        <p:nvSpPr>
          <p:cNvPr name="TextBox 9" id="9"/>
          <p:cNvSpPr txBox="true"/>
          <p:nvPr/>
        </p:nvSpPr>
        <p:spPr>
          <a:xfrm rot="0">
            <a:off x="842644" y="6356535"/>
            <a:ext cx="2627989" cy="352425"/>
          </a:xfrm>
          <a:prstGeom prst="rect">
            <a:avLst/>
          </a:prstGeom>
        </p:spPr>
        <p:txBody>
          <a:bodyPr anchor="t" rtlCol="false" tIns="0" lIns="0" bIns="0" rIns="0">
            <a:spAutoFit/>
          </a:bodyPr>
          <a:lstStyle/>
          <a:p>
            <a:pPr>
              <a:lnSpc>
                <a:spcPts val="2760"/>
              </a:lnSpc>
            </a:pPr>
            <a:r>
              <a:rPr lang="en-US" sz="2300">
                <a:solidFill>
                  <a:srgbClr val="03989E"/>
                </a:solidFill>
                <a:latin typeface="TT Chocolates"/>
              </a:rPr>
              <a:t>Reemplazo de nulos</a:t>
            </a:r>
          </a:p>
        </p:txBody>
      </p:sp>
      <p:sp>
        <p:nvSpPr>
          <p:cNvPr name="TextBox 10" id="10"/>
          <p:cNvSpPr txBox="true"/>
          <p:nvPr/>
        </p:nvSpPr>
        <p:spPr>
          <a:xfrm rot="0">
            <a:off x="842644" y="5204010"/>
            <a:ext cx="3072782" cy="819150"/>
          </a:xfrm>
          <a:prstGeom prst="rect">
            <a:avLst/>
          </a:prstGeom>
        </p:spPr>
        <p:txBody>
          <a:bodyPr anchor="t" rtlCol="false" tIns="0" lIns="0" bIns="0" rIns="0">
            <a:spAutoFit/>
          </a:bodyPr>
          <a:lstStyle/>
          <a:p>
            <a:pPr>
              <a:lnSpc>
                <a:spcPts val="3239"/>
              </a:lnSpc>
            </a:pPr>
            <a:r>
              <a:rPr lang="en-US" sz="2699">
                <a:solidFill>
                  <a:srgbClr val="03989E"/>
                </a:solidFill>
                <a:latin typeface="TT Chocolates ExtraBold Bold"/>
              </a:rPr>
              <a:t>VARIABLES CUANTITATIVAS</a:t>
            </a:r>
          </a:p>
        </p:txBody>
      </p:sp>
      <p:sp>
        <p:nvSpPr>
          <p:cNvPr name="TextBox 11" id="11"/>
          <p:cNvSpPr txBox="true"/>
          <p:nvPr/>
        </p:nvSpPr>
        <p:spPr>
          <a:xfrm rot="0">
            <a:off x="620247" y="7490460"/>
            <a:ext cx="3072782" cy="1767840"/>
          </a:xfrm>
          <a:prstGeom prst="rect">
            <a:avLst/>
          </a:prstGeom>
        </p:spPr>
        <p:txBody>
          <a:bodyPr anchor="t" rtlCol="false" tIns="0" lIns="0" bIns="0" rIns="0">
            <a:spAutoFit/>
          </a:bodyPr>
          <a:lstStyle/>
          <a:p>
            <a:pPr>
              <a:lnSpc>
                <a:spcPts val="2340"/>
              </a:lnSpc>
            </a:pPr>
            <a:r>
              <a:rPr lang="en-US" sz="1800">
                <a:solidFill>
                  <a:srgbClr val="000000"/>
                </a:solidFill>
                <a:latin typeface="Clear Sans Regular"/>
              </a:rPr>
              <a:t>Se reemplazaron los  valores nulos de las variables cuantitativas con la media aritmética (ALC_mg/L, CONDUCT_mS/cm, SDT_M_mg/L, etc).</a:t>
            </a:r>
          </a:p>
        </p:txBody>
      </p:sp>
      <p:sp>
        <p:nvSpPr>
          <p:cNvPr name="TextBox 12" id="12"/>
          <p:cNvSpPr txBox="true"/>
          <p:nvPr/>
        </p:nvSpPr>
        <p:spPr>
          <a:xfrm rot="0">
            <a:off x="5434536" y="6356535"/>
            <a:ext cx="2627989" cy="352425"/>
          </a:xfrm>
          <a:prstGeom prst="rect">
            <a:avLst/>
          </a:prstGeom>
        </p:spPr>
        <p:txBody>
          <a:bodyPr anchor="t" rtlCol="false" tIns="0" lIns="0" bIns="0" rIns="0">
            <a:spAutoFit/>
          </a:bodyPr>
          <a:lstStyle/>
          <a:p>
            <a:pPr>
              <a:lnSpc>
                <a:spcPts val="2760"/>
              </a:lnSpc>
            </a:pPr>
            <a:r>
              <a:rPr lang="en-US" sz="2300">
                <a:solidFill>
                  <a:srgbClr val="03989E"/>
                </a:solidFill>
                <a:latin typeface="TT Chocolates"/>
              </a:rPr>
              <a:t>Reemplazo de nulos</a:t>
            </a:r>
          </a:p>
        </p:txBody>
      </p:sp>
      <p:sp>
        <p:nvSpPr>
          <p:cNvPr name="TextBox 13" id="13"/>
          <p:cNvSpPr txBox="true"/>
          <p:nvPr/>
        </p:nvSpPr>
        <p:spPr>
          <a:xfrm rot="0">
            <a:off x="5434536" y="5204010"/>
            <a:ext cx="2627989" cy="819150"/>
          </a:xfrm>
          <a:prstGeom prst="rect">
            <a:avLst/>
          </a:prstGeom>
        </p:spPr>
        <p:txBody>
          <a:bodyPr anchor="t" rtlCol="false" tIns="0" lIns="0" bIns="0" rIns="0">
            <a:spAutoFit/>
          </a:bodyPr>
          <a:lstStyle/>
          <a:p>
            <a:pPr>
              <a:lnSpc>
                <a:spcPts val="3239"/>
              </a:lnSpc>
            </a:pPr>
            <a:r>
              <a:rPr lang="en-US" sz="2699">
                <a:solidFill>
                  <a:srgbClr val="03989E"/>
                </a:solidFill>
                <a:latin typeface="TT Chocolates ExtraBold Bold"/>
              </a:rPr>
              <a:t>VARIABLES CUALITATIVAS</a:t>
            </a:r>
          </a:p>
        </p:txBody>
      </p:sp>
      <p:sp>
        <p:nvSpPr>
          <p:cNvPr name="TextBox 14" id="14"/>
          <p:cNvSpPr txBox="true"/>
          <p:nvPr/>
        </p:nvSpPr>
        <p:spPr>
          <a:xfrm rot="0">
            <a:off x="5084765" y="7490460"/>
            <a:ext cx="3327529" cy="1767840"/>
          </a:xfrm>
          <a:prstGeom prst="rect">
            <a:avLst/>
          </a:prstGeom>
        </p:spPr>
        <p:txBody>
          <a:bodyPr anchor="t" rtlCol="false" tIns="0" lIns="0" bIns="0" rIns="0">
            <a:spAutoFit/>
          </a:bodyPr>
          <a:lstStyle/>
          <a:p>
            <a:pPr>
              <a:lnSpc>
                <a:spcPts val="2340"/>
              </a:lnSpc>
            </a:pPr>
            <a:r>
              <a:rPr lang="en-US" sz="1800">
                <a:solidFill>
                  <a:srgbClr val="000000"/>
                </a:solidFill>
                <a:latin typeface="Clear Sans Regular"/>
              </a:rPr>
              <a:t>Se reemplazaron los</a:t>
            </a:r>
            <a:r>
              <a:rPr lang="en-US" sz="1800">
                <a:solidFill>
                  <a:srgbClr val="000000"/>
                </a:solidFill>
                <a:latin typeface="Clear Sans Regular"/>
              </a:rPr>
              <a:t> valores nulos de las variables cuantitativas con la moda (CALIDAD_ALC, CALIDAD_CONDUC, CALIDAD_SDT_ra, etc).</a:t>
            </a:r>
          </a:p>
        </p:txBody>
      </p:sp>
      <p:sp>
        <p:nvSpPr>
          <p:cNvPr name="TextBox 15" id="15"/>
          <p:cNvSpPr txBox="true"/>
          <p:nvPr/>
        </p:nvSpPr>
        <p:spPr>
          <a:xfrm rot="0">
            <a:off x="10026428" y="6356535"/>
            <a:ext cx="2389863" cy="695325"/>
          </a:xfrm>
          <a:prstGeom prst="rect">
            <a:avLst/>
          </a:prstGeom>
        </p:spPr>
        <p:txBody>
          <a:bodyPr anchor="t" rtlCol="false" tIns="0" lIns="0" bIns="0" rIns="0">
            <a:spAutoFit/>
          </a:bodyPr>
          <a:lstStyle/>
          <a:p>
            <a:pPr>
              <a:lnSpc>
                <a:spcPts val="2760"/>
              </a:lnSpc>
            </a:pPr>
            <a:r>
              <a:rPr lang="en-US" sz="2300">
                <a:solidFill>
                  <a:srgbClr val="03989E"/>
                </a:solidFill>
                <a:latin typeface="TT Chocolates"/>
              </a:rPr>
              <a:t>Reemplazo de nulos</a:t>
            </a:r>
          </a:p>
        </p:txBody>
      </p:sp>
      <p:sp>
        <p:nvSpPr>
          <p:cNvPr name="TextBox 16" id="16"/>
          <p:cNvSpPr txBox="true"/>
          <p:nvPr/>
        </p:nvSpPr>
        <p:spPr>
          <a:xfrm rot="0">
            <a:off x="10026428" y="5204010"/>
            <a:ext cx="2389863" cy="819150"/>
          </a:xfrm>
          <a:prstGeom prst="rect">
            <a:avLst/>
          </a:prstGeom>
        </p:spPr>
        <p:txBody>
          <a:bodyPr anchor="t" rtlCol="false" tIns="0" lIns="0" bIns="0" rIns="0">
            <a:spAutoFit/>
          </a:bodyPr>
          <a:lstStyle/>
          <a:p>
            <a:pPr>
              <a:lnSpc>
                <a:spcPts val="3239"/>
              </a:lnSpc>
            </a:pPr>
            <a:r>
              <a:rPr lang="en-US" sz="2699">
                <a:solidFill>
                  <a:srgbClr val="03989E"/>
                </a:solidFill>
                <a:latin typeface="TT Chocolates ExtraBold Bold"/>
              </a:rPr>
              <a:t>VALORES ESPECÍFICOS</a:t>
            </a:r>
          </a:p>
        </p:txBody>
      </p:sp>
      <p:sp>
        <p:nvSpPr>
          <p:cNvPr name="TextBox 17" id="17"/>
          <p:cNvSpPr txBox="true"/>
          <p:nvPr/>
        </p:nvSpPr>
        <p:spPr>
          <a:xfrm rot="0">
            <a:off x="9643346" y="7490460"/>
            <a:ext cx="3156027" cy="1767840"/>
          </a:xfrm>
          <a:prstGeom prst="rect">
            <a:avLst/>
          </a:prstGeom>
        </p:spPr>
        <p:txBody>
          <a:bodyPr anchor="t" rtlCol="false" tIns="0" lIns="0" bIns="0" rIns="0">
            <a:spAutoFit/>
          </a:bodyPr>
          <a:lstStyle/>
          <a:p>
            <a:pPr>
              <a:lnSpc>
                <a:spcPts val="2340"/>
              </a:lnSpc>
            </a:pPr>
            <a:r>
              <a:rPr lang="en-US" sz="1800">
                <a:solidFill>
                  <a:srgbClr val="000000"/>
                </a:solidFill>
                <a:latin typeface="Clear Sans Regular"/>
              </a:rPr>
              <a:t>La columna CONTAMINANTES contenía valores nulos cuando el pozo no tenía ningún contaminante. Los valores nulos se reemplazaron por "NINGUNO" </a:t>
            </a:r>
          </a:p>
        </p:txBody>
      </p:sp>
      <p:sp>
        <p:nvSpPr>
          <p:cNvPr name="TextBox 18" id="18"/>
          <p:cNvSpPr txBox="true"/>
          <p:nvPr/>
        </p:nvSpPr>
        <p:spPr>
          <a:xfrm rot="0">
            <a:off x="14380194" y="6356535"/>
            <a:ext cx="2606387" cy="695325"/>
          </a:xfrm>
          <a:prstGeom prst="rect">
            <a:avLst/>
          </a:prstGeom>
        </p:spPr>
        <p:txBody>
          <a:bodyPr anchor="t" rtlCol="false" tIns="0" lIns="0" bIns="0" rIns="0">
            <a:spAutoFit/>
          </a:bodyPr>
          <a:lstStyle/>
          <a:p>
            <a:pPr>
              <a:lnSpc>
                <a:spcPts val="2760"/>
              </a:lnSpc>
            </a:pPr>
            <a:r>
              <a:rPr lang="en-US" sz="2300">
                <a:solidFill>
                  <a:srgbClr val="03989E"/>
                </a:solidFill>
                <a:latin typeface="TT Chocolates"/>
              </a:rPr>
              <a:t>Reemplazo de nulos y cambio de tipo</a:t>
            </a:r>
          </a:p>
        </p:txBody>
      </p:sp>
      <p:sp>
        <p:nvSpPr>
          <p:cNvPr name="TextBox 19" id="19"/>
          <p:cNvSpPr txBox="true"/>
          <p:nvPr/>
        </p:nvSpPr>
        <p:spPr>
          <a:xfrm rot="0">
            <a:off x="14380194" y="5204010"/>
            <a:ext cx="2374525" cy="819150"/>
          </a:xfrm>
          <a:prstGeom prst="rect">
            <a:avLst/>
          </a:prstGeom>
        </p:spPr>
        <p:txBody>
          <a:bodyPr anchor="t" rtlCol="false" tIns="0" lIns="0" bIns="0" rIns="0">
            <a:spAutoFit/>
          </a:bodyPr>
          <a:lstStyle/>
          <a:p>
            <a:pPr>
              <a:lnSpc>
                <a:spcPts val="3239"/>
              </a:lnSpc>
            </a:pPr>
            <a:r>
              <a:rPr lang="en-US" sz="2699">
                <a:solidFill>
                  <a:srgbClr val="03989E"/>
                </a:solidFill>
                <a:latin typeface="TT Chocolates ExtraBold Bold"/>
              </a:rPr>
              <a:t>VALORES BOOLEANOS</a:t>
            </a:r>
          </a:p>
        </p:txBody>
      </p:sp>
      <p:sp>
        <p:nvSpPr>
          <p:cNvPr name="TextBox 20" id="20"/>
          <p:cNvSpPr txBox="true"/>
          <p:nvPr/>
        </p:nvSpPr>
        <p:spPr>
          <a:xfrm rot="0">
            <a:off x="13967375" y="7490460"/>
            <a:ext cx="3881731" cy="2358390"/>
          </a:xfrm>
          <a:prstGeom prst="rect">
            <a:avLst/>
          </a:prstGeom>
        </p:spPr>
        <p:txBody>
          <a:bodyPr anchor="t" rtlCol="false" tIns="0" lIns="0" bIns="0" rIns="0">
            <a:spAutoFit/>
          </a:bodyPr>
          <a:lstStyle/>
          <a:p>
            <a:pPr>
              <a:lnSpc>
                <a:spcPts val="2340"/>
              </a:lnSpc>
            </a:pPr>
            <a:r>
              <a:rPr lang="en-US" sz="1800">
                <a:solidFill>
                  <a:srgbClr val="000000"/>
                </a:solidFill>
                <a:latin typeface="Clear Sans Regular"/>
              </a:rPr>
              <a:t>Había columnas con el prefijo CUMPLE_CON_que tenían valores boOleanos escritos como las palabras SI/NO/ND. Para estas columnas, se reemplazo la palabra ND por la moda de la columna y se convirtieron los valores a números enteros (SI: 1, NO: 0).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025" r="0" b="2025"/>
          <a:stretch>
            <a:fillRect/>
          </a:stretch>
        </p:blipFill>
        <p:spPr>
          <a:xfrm>
            <a:off x="0" y="0"/>
            <a:ext cx="18288000" cy="10287000"/>
          </a:xfrm>
          <a:prstGeom prst="rect">
            <a:avLst/>
          </a:prstGeom>
        </p:spPr>
      </p:pic>
      <p:sp>
        <p:nvSpPr>
          <p:cNvPr name="AutoShape 3" id="3"/>
          <p:cNvSpPr/>
          <p:nvPr/>
        </p:nvSpPr>
        <p:spPr>
          <a:xfrm rot="0">
            <a:off x="1028700" y="2661747"/>
            <a:ext cx="16230600" cy="0"/>
          </a:xfrm>
          <a:prstGeom prst="line">
            <a:avLst/>
          </a:prstGeom>
          <a:ln cap="flat" w="9525">
            <a:solidFill>
              <a:srgbClr val="FFFFFF"/>
            </a:solidFill>
            <a:prstDash val="solid"/>
            <a:headEnd type="none" len="sm" w="sm"/>
            <a:tailEnd type="none" len="sm" w="sm"/>
          </a:ln>
        </p:spPr>
      </p:sp>
      <p:sp>
        <p:nvSpPr>
          <p:cNvPr name="AutoShape 4" id="4"/>
          <p:cNvSpPr/>
          <p:nvPr/>
        </p:nvSpPr>
        <p:spPr>
          <a:xfrm rot="-5400000">
            <a:off x="10787219" y="6193430"/>
            <a:ext cx="5889789" cy="0"/>
          </a:xfrm>
          <a:prstGeom prst="line">
            <a:avLst/>
          </a:prstGeom>
          <a:ln cap="flat" w="9525">
            <a:solidFill>
              <a:srgbClr val="FFFFFF"/>
            </a:solidFill>
            <a:prstDash val="solid"/>
            <a:headEnd type="none" len="sm" w="sm"/>
            <a:tailEnd type="none" len="sm" w="sm"/>
          </a:ln>
        </p:spPr>
      </p:sp>
      <p:pic>
        <p:nvPicPr>
          <p:cNvPr name="Picture 5" id="5"/>
          <p:cNvPicPr>
            <a:picLocks noChangeAspect="true"/>
          </p:cNvPicPr>
          <p:nvPr/>
        </p:nvPicPr>
        <p:blipFill>
          <a:blip r:embed="rId3"/>
          <a:srcRect l="0" t="0" r="0" b="0"/>
          <a:stretch>
            <a:fillRect/>
          </a:stretch>
        </p:blipFill>
        <p:spPr>
          <a:xfrm flipH="false" flipV="false" rot="0">
            <a:off x="5121230" y="3332573"/>
            <a:ext cx="7909787" cy="5925727"/>
          </a:xfrm>
          <a:prstGeom prst="rect">
            <a:avLst/>
          </a:prstGeom>
        </p:spPr>
      </p:pic>
      <p:grpSp>
        <p:nvGrpSpPr>
          <p:cNvPr name="Group 6" id="6"/>
          <p:cNvGrpSpPr/>
          <p:nvPr/>
        </p:nvGrpSpPr>
        <p:grpSpPr>
          <a:xfrm rot="0">
            <a:off x="1028700" y="635463"/>
            <a:ext cx="10523347" cy="2026285"/>
            <a:chOff x="0" y="0"/>
            <a:chExt cx="14031129" cy="2701713"/>
          </a:xfrm>
        </p:grpSpPr>
        <p:sp>
          <p:nvSpPr>
            <p:cNvPr name="TextBox 7" id="7"/>
            <p:cNvSpPr txBox="true"/>
            <p:nvPr/>
          </p:nvSpPr>
          <p:spPr>
            <a:xfrm rot="0">
              <a:off x="0" y="-66675"/>
              <a:ext cx="14031129" cy="1527175"/>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FFFFFF"/>
                  </a:solidFill>
                  <a:latin typeface="Poppins"/>
                </a:rPr>
                <a:t>Análisis de outliers</a:t>
              </a:r>
            </a:p>
          </p:txBody>
        </p:sp>
        <p:sp>
          <p:nvSpPr>
            <p:cNvPr name="TextBox 8" id="8"/>
            <p:cNvSpPr txBox="true"/>
            <p:nvPr/>
          </p:nvSpPr>
          <p:spPr>
            <a:xfrm rot="0">
              <a:off x="0" y="1516592"/>
              <a:ext cx="14031129" cy="1176232"/>
            </a:xfrm>
            <a:prstGeom prst="rect">
              <a:avLst/>
            </a:prstGeom>
          </p:spPr>
          <p:txBody>
            <a:bodyPr anchor="t" rtlCol="false" tIns="0" lIns="0" bIns="0" rIns="0">
              <a:spAutoFit/>
            </a:bodyPr>
            <a:lstStyle/>
            <a:p>
              <a:pPr algn="l" marL="0" indent="0" lvl="0">
                <a:lnSpc>
                  <a:spcPts val="3542"/>
                </a:lnSpc>
                <a:spcBef>
                  <a:spcPct val="0"/>
                </a:spcBef>
              </a:pPr>
              <a:r>
                <a:rPr lang="en-US" sz="2724">
                  <a:solidFill>
                    <a:srgbClr val="FFFFFF"/>
                  </a:solidFill>
                  <a:latin typeface="TT Chocolates"/>
                </a:rPr>
                <a:t>Los outliers más prominentes se encontraban en las columnas con las cantidades de mg/L, mS/cm , NMP/100mL.</a:t>
              </a:r>
            </a:p>
          </p:txBody>
        </p:sp>
      </p:grpSp>
      <p:sp>
        <p:nvSpPr>
          <p:cNvPr name="TextBox 9" id="9"/>
          <p:cNvSpPr txBox="true"/>
          <p:nvPr/>
        </p:nvSpPr>
        <p:spPr>
          <a:xfrm rot="0">
            <a:off x="1305102" y="3723833"/>
            <a:ext cx="4508372" cy="847725"/>
          </a:xfrm>
          <a:prstGeom prst="rect">
            <a:avLst/>
          </a:prstGeom>
        </p:spPr>
        <p:txBody>
          <a:bodyPr anchor="t" rtlCol="false" tIns="0" lIns="0" bIns="0" rIns="0">
            <a:spAutoFit/>
          </a:bodyPr>
          <a:lstStyle/>
          <a:p>
            <a:pPr>
              <a:lnSpc>
                <a:spcPts val="6600"/>
              </a:lnSpc>
            </a:pPr>
            <a:r>
              <a:rPr lang="en-US" sz="5500">
                <a:solidFill>
                  <a:srgbClr val="5CE1E6"/>
                </a:solidFill>
                <a:latin typeface="TT Chocolates ExtraBold"/>
              </a:rPr>
              <a:t>ALC_mg/L</a:t>
            </a:r>
          </a:p>
        </p:txBody>
      </p:sp>
      <p:sp>
        <p:nvSpPr>
          <p:cNvPr name="TextBox 10" id="10"/>
          <p:cNvSpPr txBox="true"/>
          <p:nvPr/>
        </p:nvSpPr>
        <p:spPr>
          <a:xfrm rot="0">
            <a:off x="1305102" y="3243773"/>
            <a:ext cx="4508372" cy="495300"/>
          </a:xfrm>
          <a:prstGeom prst="rect">
            <a:avLst/>
          </a:prstGeom>
        </p:spPr>
        <p:txBody>
          <a:bodyPr anchor="t" rtlCol="false" tIns="0" lIns="0" bIns="0" rIns="0">
            <a:spAutoFit/>
          </a:bodyPr>
          <a:lstStyle/>
          <a:p>
            <a:pPr>
              <a:lnSpc>
                <a:spcPts val="3840"/>
              </a:lnSpc>
            </a:pPr>
            <a:r>
              <a:rPr lang="en-US" sz="3200">
                <a:solidFill>
                  <a:srgbClr val="5CE1E6"/>
                </a:solidFill>
                <a:latin typeface="TT Chocolates ExtraBold"/>
              </a:rPr>
              <a:t>Ejemplo</a:t>
            </a:r>
          </a:p>
        </p:txBody>
      </p:sp>
      <p:sp>
        <p:nvSpPr>
          <p:cNvPr name="TextBox 11" id="11"/>
          <p:cNvSpPr txBox="true"/>
          <p:nvPr/>
        </p:nvSpPr>
        <p:spPr>
          <a:xfrm rot="0">
            <a:off x="13953401" y="7767185"/>
            <a:ext cx="4085385" cy="1165470"/>
          </a:xfrm>
          <a:prstGeom prst="rect">
            <a:avLst/>
          </a:prstGeom>
        </p:spPr>
        <p:txBody>
          <a:bodyPr anchor="t" rtlCol="false" tIns="0" lIns="0" bIns="0" rIns="0">
            <a:spAutoFit/>
          </a:bodyPr>
          <a:lstStyle/>
          <a:p>
            <a:pPr>
              <a:lnSpc>
                <a:spcPts val="2340"/>
              </a:lnSpc>
            </a:pPr>
            <a:r>
              <a:rPr lang="en-US" sz="1950">
                <a:solidFill>
                  <a:srgbClr val="FFFFFF"/>
                </a:solidFill>
                <a:latin typeface="HK Grotesk Medium"/>
              </a:rPr>
              <a:t>Para más información de los outliers, referirse al notebook de la primer entrega (</a:t>
            </a:r>
            <a:r>
              <a:rPr lang="en-US" sz="1950" u="sng">
                <a:solidFill>
                  <a:srgbClr val="FFFFFF"/>
                </a:solidFill>
                <a:latin typeface="HK Grotesk Medium"/>
              </a:rPr>
              <a:t>click aquí</a:t>
            </a:r>
            <a:r>
              <a:rPr lang="en-US" sz="1950">
                <a:solidFill>
                  <a:srgbClr val="FFFFFF"/>
                </a:solidFill>
                <a:latin typeface="HK Grotesk Medium"/>
              </a:rPr>
              <a:t>). </a:t>
            </a:r>
          </a:p>
          <a:p>
            <a:pPr>
              <a:lnSpc>
                <a:spcPts val="23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6" t="0" r="326" b="0"/>
          <a:stretch>
            <a:fillRect/>
          </a:stretch>
        </p:blipFill>
        <p:spPr>
          <a:xfrm>
            <a:off x="0" y="0"/>
            <a:ext cx="18288000" cy="10287000"/>
          </a:xfrm>
          <a:prstGeom prst="rect">
            <a:avLst/>
          </a:prstGeom>
        </p:spPr>
      </p:pic>
      <p:sp>
        <p:nvSpPr>
          <p:cNvPr name="AutoShape 3" id="3"/>
          <p:cNvSpPr/>
          <p:nvPr/>
        </p:nvSpPr>
        <p:spPr>
          <a:xfrm rot="0">
            <a:off x="1028700" y="2477360"/>
            <a:ext cx="16230600" cy="0"/>
          </a:xfrm>
          <a:prstGeom prst="line">
            <a:avLst/>
          </a:prstGeom>
          <a:ln cap="flat" w="28575">
            <a:solidFill>
              <a:srgbClr val="E6950A"/>
            </a:solidFill>
            <a:prstDash val="solid"/>
            <a:headEnd type="none" len="sm" w="sm"/>
            <a:tailEnd type="none" len="sm" w="sm"/>
          </a:ln>
        </p:spPr>
      </p:sp>
      <p:grpSp>
        <p:nvGrpSpPr>
          <p:cNvPr name="Group 4" id="4"/>
          <p:cNvGrpSpPr/>
          <p:nvPr/>
        </p:nvGrpSpPr>
        <p:grpSpPr>
          <a:xfrm rot="0">
            <a:off x="1028700" y="2680242"/>
            <a:ext cx="7343641" cy="7287331"/>
            <a:chOff x="0" y="0"/>
            <a:chExt cx="1885927" cy="1871466"/>
          </a:xfrm>
        </p:grpSpPr>
        <p:sp>
          <p:nvSpPr>
            <p:cNvPr name="Freeform 5" id="5"/>
            <p:cNvSpPr/>
            <p:nvPr/>
          </p:nvSpPr>
          <p:spPr>
            <a:xfrm>
              <a:off x="0" y="0"/>
              <a:ext cx="1885927" cy="1871466"/>
            </a:xfrm>
            <a:custGeom>
              <a:avLst/>
              <a:gdLst/>
              <a:ahLst/>
              <a:cxnLst/>
              <a:rect r="r" b="b" t="t" l="l"/>
              <a:pathLst>
                <a:path h="1871466" w="1885927">
                  <a:moveTo>
                    <a:pt x="0" y="0"/>
                  </a:moveTo>
                  <a:lnTo>
                    <a:pt x="1885927" y="0"/>
                  </a:lnTo>
                  <a:lnTo>
                    <a:pt x="1885927" y="1871466"/>
                  </a:lnTo>
                  <a:lnTo>
                    <a:pt x="0" y="1871466"/>
                  </a:lnTo>
                  <a:close/>
                </a:path>
              </a:pathLst>
            </a:custGeom>
            <a:solidFill>
              <a:srgbClr val="000000">
                <a:alpha val="46667"/>
              </a:srgbClr>
            </a:solidFill>
          </p:spPr>
        </p:sp>
      </p:grpSp>
      <p:pic>
        <p:nvPicPr>
          <p:cNvPr name="Picture 6" id="6"/>
          <p:cNvPicPr>
            <a:picLocks noChangeAspect="true"/>
          </p:cNvPicPr>
          <p:nvPr/>
        </p:nvPicPr>
        <p:blipFill>
          <a:blip r:embed="rId3"/>
          <a:srcRect l="0" t="0" r="0" b="0"/>
          <a:stretch>
            <a:fillRect/>
          </a:stretch>
        </p:blipFill>
        <p:spPr>
          <a:xfrm flipH="false" flipV="false" rot="0">
            <a:off x="1349628" y="4048985"/>
            <a:ext cx="6690122" cy="4439946"/>
          </a:xfrm>
          <a:prstGeom prst="rect">
            <a:avLst/>
          </a:prstGeom>
        </p:spPr>
      </p:pic>
      <p:grpSp>
        <p:nvGrpSpPr>
          <p:cNvPr name="Group 7" id="7"/>
          <p:cNvGrpSpPr/>
          <p:nvPr/>
        </p:nvGrpSpPr>
        <p:grpSpPr>
          <a:xfrm rot="0">
            <a:off x="9427148" y="2625293"/>
            <a:ext cx="7343641" cy="7287331"/>
            <a:chOff x="0" y="0"/>
            <a:chExt cx="1885927" cy="1871466"/>
          </a:xfrm>
        </p:grpSpPr>
        <p:sp>
          <p:nvSpPr>
            <p:cNvPr name="Freeform 8" id="8"/>
            <p:cNvSpPr/>
            <p:nvPr/>
          </p:nvSpPr>
          <p:spPr>
            <a:xfrm>
              <a:off x="0" y="0"/>
              <a:ext cx="1885927" cy="1871466"/>
            </a:xfrm>
            <a:custGeom>
              <a:avLst/>
              <a:gdLst/>
              <a:ahLst/>
              <a:cxnLst/>
              <a:rect r="r" b="b" t="t" l="l"/>
              <a:pathLst>
                <a:path h="1871466" w="1885927">
                  <a:moveTo>
                    <a:pt x="0" y="0"/>
                  </a:moveTo>
                  <a:lnTo>
                    <a:pt x="1885927" y="0"/>
                  </a:lnTo>
                  <a:lnTo>
                    <a:pt x="1885927" y="1871466"/>
                  </a:lnTo>
                  <a:lnTo>
                    <a:pt x="0" y="1871466"/>
                  </a:lnTo>
                  <a:close/>
                </a:path>
              </a:pathLst>
            </a:custGeom>
            <a:solidFill>
              <a:srgbClr val="000000">
                <a:alpha val="46667"/>
              </a:srgbClr>
            </a:solidFill>
          </p:spPr>
        </p:sp>
      </p:grpSp>
      <p:pic>
        <p:nvPicPr>
          <p:cNvPr name="Picture 9" id="9"/>
          <p:cNvPicPr>
            <a:picLocks noChangeAspect="true"/>
          </p:cNvPicPr>
          <p:nvPr/>
        </p:nvPicPr>
        <p:blipFill>
          <a:blip r:embed="rId4"/>
          <a:srcRect l="0" t="0" r="0" b="0"/>
          <a:stretch>
            <a:fillRect/>
          </a:stretch>
        </p:blipFill>
        <p:spPr>
          <a:xfrm flipH="false" flipV="false" rot="0">
            <a:off x="9693639" y="3891000"/>
            <a:ext cx="6810657" cy="4755916"/>
          </a:xfrm>
          <a:prstGeom prst="rect">
            <a:avLst/>
          </a:prstGeom>
        </p:spPr>
      </p:pic>
      <p:sp>
        <p:nvSpPr>
          <p:cNvPr name="TextBox 10" id="10"/>
          <p:cNvSpPr txBox="true"/>
          <p:nvPr/>
        </p:nvSpPr>
        <p:spPr>
          <a:xfrm rot="0">
            <a:off x="1028700" y="1765762"/>
            <a:ext cx="14687281" cy="441643"/>
          </a:xfrm>
          <a:prstGeom prst="rect">
            <a:avLst/>
          </a:prstGeom>
        </p:spPr>
        <p:txBody>
          <a:bodyPr anchor="t" rtlCol="false" tIns="0" lIns="0" bIns="0" rIns="0">
            <a:spAutoFit/>
          </a:bodyPr>
          <a:lstStyle/>
          <a:p>
            <a:pPr algn="l" marL="0" indent="0" lvl="0">
              <a:lnSpc>
                <a:spcPts val="3542"/>
              </a:lnSpc>
              <a:spcBef>
                <a:spcPct val="0"/>
              </a:spcBef>
            </a:pPr>
            <a:r>
              <a:rPr lang="en-US" sz="2724">
                <a:solidFill>
                  <a:srgbClr val="FFFFFF"/>
                </a:solidFill>
                <a:latin typeface="TT Chocolates"/>
              </a:rPr>
              <a:t>Se graficaron los datos geográficos del set de datos utilizando geopandas</a:t>
            </a:r>
          </a:p>
        </p:txBody>
      </p:sp>
      <p:sp>
        <p:nvSpPr>
          <p:cNvPr name="TextBox 11" id="11"/>
          <p:cNvSpPr txBox="true"/>
          <p:nvPr/>
        </p:nvSpPr>
        <p:spPr>
          <a:xfrm rot="0">
            <a:off x="1028700" y="568788"/>
            <a:ext cx="10902893" cy="1162050"/>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E6950A"/>
                </a:solidFill>
                <a:latin typeface="Poppins"/>
              </a:rPr>
              <a:t>Análisis con K-means</a:t>
            </a:r>
          </a:p>
        </p:txBody>
      </p:sp>
      <p:sp>
        <p:nvSpPr>
          <p:cNvPr name="TextBox 12" id="12"/>
          <p:cNvSpPr txBox="true"/>
          <p:nvPr/>
        </p:nvSpPr>
        <p:spPr>
          <a:xfrm rot="0">
            <a:off x="2440503" y="3010760"/>
            <a:ext cx="4508372" cy="533400"/>
          </a:xfrm>
          <a:prstGeom prst="rect">
            <a:avLst/>
          </a:prstGeom>
        </p:spPr>
        <p:txBody>
          <a:bodyPr anchor="t" rtlCol="false" tIns="0" lIns="0" bIns="0" rIns="0">
            <a:spAutoFit/>
          </a:bodyPr>
          <a:lstStyle/>
          <a:p>
            <a:pPr algn="ctr">
              <a:lnSpc>
                <a:spcPts val="2160"/>
              </a:lnSpc>
            </a:pPr>
            <a:r>
              <a:rPr lang="en-US" sz="1800">
                <a:solidFill>
                  <a:srgbClr val="FFFFFF"/>
                </a:solidFill>
                <a:latin typeface="TT Chocolates"/>
              </a:rPr>
              <a:t>Pozos en la república de acuerdo a su color de semáforo </a:t>
            </a:r>
          </a:p>
        </p:txBody>
      </p:sp>
      <p:sp>
        <p:nvSpPr>
          <p:cNvPr name="TextBox 13" id="13"/>
          <p:cNvSpPr txBox="true"/>
          <p:nvPr/>
        </p:nvSpPr>
        <p:spPr>
          <a:xfrm rot="0">
            <a:off x="10838951" y="2955811"/>
            <a:ext cx="4508372" cy="533400"/>
          </a:xfrm>
          <a:prstGeom prst="rect">
            <a:avLst/>
          </a:prstGeom>
        </p:spPr>
        <p:txBody>
          <a:bodyPr anchor="t" rtlCol="false" tIns="0" lIns="0" bIns="0" rIns="0">
            <a:spAutoFit/>
          </a:bodyPr>
          <a:lstStyle/>
          <a:p>
            <a:pPr algn="ctr">
              <a:lnSpc>
                <a:spcPts val="2160"/>
              </a:lnSpc>
            </a:pPr>
            <a:r>
              <a:rPr lang="en-US" sz="1800">
                <a:solidFill>
                  <a:srgbClr val="FFFFFF"/>
                </a:solidFill>
                <a:latin typeface="TT Chocolates"/>
              </a:rPr>
              <a:t>Pozos en la república después de una agrupación con K-means </a:t>
            </a:r>
          </a:p>
        </p:txBody>
      </p:sp>
      <p:sp>
        <p:nvSpPr>
          <p:cNvPr name="TextBox 14" id="14"/>
          <p:cNvSpPr txBox="true"/>
          <p:nvPr/>
        </p:nvSpPr>
        <p:spPr>
          <a:xfrm rot="0">
            <a:off x="9693639" y="8713591"/>
            <a:ext cx="6810657" cy="1333500"/>
          </a:xfrm>
          <a:prstGeom prst="rect">
            <a:avLst/>
          </a:prstGeom>
        </p:spPr>
        <p:txBody>
          <a:bodyPr anchor="t" rtlCol="false" tIns="0" lIns="0" bIns="0" rIns="0">
            <a:spAutoFit/>
          </a:bodyPr>
          <a:lstStyle/>
          <a:p>
            <a:pPr>
              <a:lnSpc>
                <a:spcPts val="2160"/>
              </a:lnSpc>
            </a:pPr>
            <a:r>
              <a:rPr lang="en-US" sz="1800">
                <a:solidFill>
                  <a:srgbClr val="FFFFFF"/>
                </a:solidFill>
                <a:latin typeface="TT Chocolates"/>
              </a:rPr>
              <a:t>Se usó una agrupación con 4 clusters (número de clusters dado por el 'elbow method'). Los pozos se denotan por una X mientras que los clusters se denotan por una sombra circular detrás del pozo.  </a:t>
            </a:r>
          </a:p>
          <a:p>
            <a:pPr>
              <a:lnSpc>
                <a:spcPts val="2160"/>
              </a:lnSpc>
            </a:pPr>
          </a:p>
          <a:p>
            <a:pPr>
              <a:lnSpc>
                <a:spcPts val="2160"/>
              </a:lnSpc>
            </a:pPr>
            <a:r>
              <a:rPr lang="en-US" sz="1800">
                <a:solidFill>
                  <a:srgbClr val="FFFFFF"/>
                </a:solidFill>
                <a:latin typeface="TT Chocolates"/>
              </a:rPr>
              <a:t>Los colores de los clusters son: gris, cyan, morado y rosa.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7513823" y="4629074"/>
            <a:ext cx="3279404" cy="0"/>
          </a:xfrm>
          <a:prstGeom prst="line">
            <a:avLst/>
          </a:prstGeom>
          <a:ln cap="flat" w="19050">
            <a:solidFill>
              <a:srgbClr val="BDC2C5"/>
            </a:solidFill>
            <a:prstDash val="solid"/>
            <a:headEnd type="none" len="sm" w="sm"/>
            <a:tailEnd type="none" len="sm" w="sm"/>
          </a:ln>
        </p:spPr>
      </p:sp>
      <p:grpSp>
        <p:nvGrpSpPr>
          <p:cNvPr name="Group 3" id="3"/>
          <p:cNvGrpSpPr/>
          <p:nvPr/>
        </p:nvGrpSpPr>
        <p:grpSpPr>
          <a:xfrm rot="0">
            <a:off x="0" y="7678994"/>
            <a:ext cx="18283203" cy="3527468"/>
            <a:chOff x="0" y="0"/>
            <a:chExt cx="24377604" cy="4703290"/>
          </a:xfrm>
        </p:grpSpPr>
        <p:pic>
          <p:nvPicPr>
            <p:cNvPr name="Picture 4" id="4"/>
            <p:cNvPicPr>
              <a:picLocks noChangeAspect="true"/>
            </p:cNvPicPr>
            <p:nvPr/>
          </p:nvPicPr>
          <p:blipFill>
            <a:blip r:embed="rId2"/>
            <a:srcRect l="0" t="11691" r="0" b="11691"/>
            <a:stretch>
              <a:fillRect/>
            </a:stretch>
          </p:blipFill>
          <p:spPr>
            <a:xfrm>
              <a:off x="0" y="0"/>
              <a:ext cx="24377604" cy="4703290"/>
            </a:xfrm>
            <a:prstGeom prst="rect">
              <a:avLst/>
            </a:prstGeom>
          </p:spPr>
        </p:pic>
      </p:grpSp>
      <p:sp>
        <p:nvSpPr>
          <p:cNvPr name="AutoShape 5" id="5"/>
          <p:cNvSpPr/>
          <p:nvPr/>
        </p:nvSpPr>
        <p:spPr>
          <a:xfrm rot="-10800000">
            <a:off x="14001476" y="7636132"/>
            <a:ext cx="4519479" cy="0"/>
          </a:xfrm>
          <a:prstGeom prst="line">
            <a:avLst/>
          </a:prstGeom>
          <a:ln cap="rnd" w="85725">
            <a:solidFill>
              <a:srgbClr val="E6950A"/>
            </a:solidFill>
            <a:prstDash val="solid"/>
            <a:headEnd type="none" len="sm" w="sm"/>
            <a:tailEnd type="none" len="sm" w="sm"/>
          </a:ln>
        </p:spPr>
      </p:sp>
      <p:sp>
        <p:nvSpPr>
          <p:cNvPr name="AutoShape 6" id="6"/>
          <p:cNvSpPr/>
          <p:nvPr/>
        </p:nvSpPr>
        <p:spPr>
          <a:xfrm rot="10799999">
            <a:off x="12074813" y="7353001"/>
            <a:ext cx="6213187" cy="0"/>
          </a:xfrm>
          <a:prstGeom prst="line">
            <a:avLst/>
          </a:prstGeom>
          <a:ln cap="rnd" w="85725">
            <a:solidFill>
              <a:srgbClr val="E6950A"/>
            </a:solidFill>
            <a:prstDash val="solid"/>
            <a:headEnd type="none" len="sm" w="sm"/>
            <a:tailEnd type="none" len="sm" w="sm"/>
          </a:ln>
        </p:spPr>
      </p:sp>
      <p:sp>
        <p:nvSpPr>
          <p:cNvPr name="AutoShape 7" id="7"/>
          <p:cNvSpPr/>
          <p:nvPr/>
        </p:nvSpPr>
        <p:spPr>
          <a:xfrm rot="-10800000">
            <a:off x="-1596522" y="7678994"/>
            <a:ext cx="6779370" cy="0"/>
          </a:xfrm>
          <a:prstGeom prst="line">
            <a:avLst/>
          </a:prstGeom>
          <a:ln cap="rnd" w="85725">
            <a:solidFill>
              <a:srgbClr val="E6950A"/>
            </a:solidFill>
            <a:prstDash val="solid"/>
            <a:headEnd type="none" len="sm" w="sm"/>
            <a:tailEnd type="none" len="sm" w="sm"/>
          </a:ln>
        </p:spPr>
      </p:sp>
      <p:sp>
        <p:nvSpPr>
          <p:cNvPr name="AutoShape 8" id="8"/>
          <p:cNvSpPr/>
          <p:nvPr/>
        </p:nvSpPr>
        <p:spPr>
          <a:xfrm rot="-10800000">
            <a:off x="-5629756" y="7310138"/>
            <a:ext cx="6779370" cy="0"/>
          </a:xfrm>
          <a:prstGeom prst="line">
            <a:avLst/>
          </a:prstGeom>
          <a:ln cap="rnd" w="85725">
            <a:solidFill>
              <a:srgbClr val="E6950A"/>
            </a:solidFill>
            <a:prstDash val="solid"/>
            <a:headEnd type="none" len="sm" w="sm"/>
            <a:tailEnd type="none" len="sm" w="sm"/>
          </a:ln>
        </p:spPr>
      </p:sp>
      <p:sp>
        <p:nvSpPr>
          <p:cNvPr name="TextBox 9" id="9"/>
          <p:cNvSpPr txBox="true"/>
          <p:nvPr/>
        </p:nvSpPr>
        <p:spPr>
          <a:xfrm rot="0">
            <a:off x="1028700" y="934760"/>
            <a:ext cx="16230600" cy="1974722"/>
          </a:xfrm>
          <a:prstGeom prst="rect">
            <a:avLst/>
          </a:prstGeom>
        </p:spPr>
        <p:txBody>
          <a:bodyPr anchor="t" rtlCol="false" tIns="0" lIns="0" bIns="0" rIns="0">
            <a:spAutoFit/>
          </a:bodyPr>
          <a:lstStyle/>
          <a:p>
            <a:pPr>
              <a:lnSpc>
                <a:spcPts val="7415"/>
              </a:lnSpc>
            </a:pPr>
            <a:r>
              <a:rPr lang="en-US" sz="7199">
                <a:solidFill>
                  <a:srgbClr val="000000"/>
                </a:solidFill>
                <a:latin typeface="Poppins"/>
              </a:rPr>
              <a:t>Codificación de las variables categóricas </a:t>
            </a:r>
          </a:p>
        </p:txBody>
      </p:sp>
      <p:sp>
        <p:nvSpPr>
          <p:cNvPr name="TextBox 10" id="10"/>
          <p:cNvSpPr txBox="true"/>
          <p:nvPr/>
        </p:nvSpPr>
        <p:spPr>
          <a:xfrm rot="0">
            <a:off x="1149613" y="3856309"/>
            <a:ext cx="7067357" cy="782290"/>
          </a:xfrm>
          <a:prstGeom prst="rect">
            <a:avLst/>
          </a:prstGeom>
        </p:spPr>
        <p:txBody>
          <a:bodyPr anchor="t" rtlCol="false" tIns="0" lIns="0" bIns="0" rIns="0">
            <a:spAutoFit/>
          </a:bodyPr>
          <a:lstStyle/>
          <a:p>
            <a:pPr algn="ctr">
              <a:lnSpc>
                <a:spcPts val="5966"/>
              </a:lnSpc>
            </a:pPr>
            <a:r>
              <a:rPr lang="en-US" sz="5792">
                <a:solidFill>
                  <a:srgbClr val="03989E"/>
                </a:solidFill>
                <a:latin typeface="TT Chocolates ExtraBold"/>
              </a:rPr>
              <a:t>Contaminantes</a:t>
            </a:r>
          </a:p>
        </p:txBody>
      </p:sp>
      <p:sp>
        <p:nvSpPr>
          <p:cNvPr name="TextBox 11" id="11"/>
          <p:cNvSpPr txBox="true"/>
          <p:nvPr/>
        </p:nvSpPr>
        <p:spPr>
          <a:xfrm rot="0">
            <a:off x="11275826" y="3856309"/>
            <a:ext cx="4985390" cy="782290"/>
          </a:xfrm>
          <a:prstGeom prst="rect">
            <a:avLst/>
          </a:prstGeom>
        </p:spPr>
        <p:txBody>
          <a:bodyPr anchor="t" rtlCol="false" tIns="0" lIns="0" bIns="0" rIns="0">
            <a:spAutoFit/>
          </a:bodyPr>
          <a:lstStyle/>
          <a:p>
            <a:pPr algn="ctr">
              <a:lnSpc>
                <a:spcPts val="5966"/>
              </a:lnSpc>
            </a:pPr>
            <a:r>
              <a:rPr lang="en-US" sz="5792">
                <a:solidFill>
                  <a:srgbClr val="03989E"/>
                </a:solidFill>
                <a:latin typeface="TT Chocolates ExtraBold"/>
              </a:rPr>
              <a:t>Categorías</a:t>
            </a:r>
          </a:p>
        </p:txBody>
      </p:sp>
      <p:sp>
        <p:nvSpPr>
          <p:cNvPr name="TextBox 12" id="12"/>
          <p:cNvSpPr txBox="true"/>
          <p:nvPr/>
        </p:nvSpPr>
        <p:spPr>
          <a:xfrm rot="0">
            <a:off x="1028700" y="4971969"/>
            <a:ext cx="7642299" cy="1136430"/>
          </a:xfrm>
          <a:prstGeom prst="rect">
            <a:avLst/>
          </a:prstGeom>
        </p:spPr>
        <p:txBody>
          <a:bodyPr anchor="t" rtlCol="false" tIns="0" lIns="0" bIns="0" rIns="0">
            <a:spAutoFit/>
          </a:bodyPr>
          <a:lstStyle/>
          <a:p>
            <a:pPr algn="ctr">
              <a:lnSpc>
                <a:spcPts val="2260"/>
              </a:lnSpc>
            </a:pPr>
            <a:r>
              <a:rPr lang="en-US" sz="1965">
                <a:solidFill>
                  <a:srgbClr val="000000"/>
                </a:solidFill>
                <a:latin typeface="Clear Sans Regular"/>
              </a:rPr>
              <a:t>La columna de contaminantes tenía datos separados por comas. Se hizo un one-hot encoding por cada valor posible dentro de las columnas y separados por coma (ej: CONTAMINANTES_DT, CONTAMINANTES_FE, CONTAMINANTES_FLUO, etc). </a:t>
            </a:r>
          </a:p>
        </p:txBody>
      </p:sp>
      <p:sp>
        <p:nvSpPr>
          <p:cNvPr name="TextBox 13" id="13"/>
          <p:cNvSpPr txBox="true"/>
          <p:nvPr/>
        </p:nvSpPr>
        <p:spPr>
          <a:xfrm rot="0">
            <a:off x="9748714" y="4971969"/>
            <a:ext cx="8039614" cy="1707930"/>
          </a:xfrm>
          <a:prstGeom prst="rect">
            <a:avLst/>
          </a:prstGeom>
        </p:spPr>
        <p:txBody>
          <a:bodyPr anchor="t" rtlCol="false" tIns="0" lIns="0" bIns="0" rIns="0">
            <a:spAutoFit/>
          </a:bodyPr>
          <a:lstStyle/>
          <a:p>
            <a:pPr algn="ctr">
              <a:lnSpc>
                <a:spcPts val="2260"/>
              </a:lnSpc>
            </a:pPr>
            <a:r>
              <a:rPr lang="en-US" sz="1965">
                <a:solidFill>
                  <a:srgbClr val="000000"/>
                </a:solidFill>
                <a:latin typeface="Clear Sans Regular"/>
              </a:rPr>
              <a:t>Para los demás datos categóricos, se hizo un label encoding para no crear más columnas dentro del set de datos y tener valores numéricos que representaran su categoría. Esto fue útil en especial para la columna semáforo, ya que fue más fácil manejar una sola columna con diferentes categorías numéricas durante la predicción </a:t>
            </a:r>
          </a:p>
          <a:p>
            <a:pPr algn="ctr">
              <a:lnSpc>
                <a:spcPts val="2260"/>
              </a:lnSpc>
            </a:pPr>
            <a:r>
              <a:rPr lang="en-US" sz="1965">
                <a:solidFill>
                  <a:srgbClr val="000000"/>
                </a:solidFill>
                <a:latin typeface="Clear Sans Regular"/>
              </a:rPr>
              <a:t>(ej: Estado{NUEVO LEON, AGUASCALIENTES...) -&gt; Estado{0,1,2...18}).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757458" y="5124450"/>
            <a:ext cx="6278483" cy="0"/>
          </a:xfrm>
          <a:prstGeom prst="line">
            <a:avLst/>
          </a:prstGeom>
          <a:ln cap="flat" w="19050">
            <a:solidFill>
              <a:srgbClr val="5CE1E6"/>
            </a:solidFill>
            <a:prstDash val="solid"/>
            <a:headEnd type="none" len="sm" w="sm"/>
            <a:tailEnd type="none" len="sm" w="sm"/>
          </a:ln>
        </p:spPr>
      </p:sp>
      <p:grpSp>
        <p:nvGrpSpPr>
          <p:cNvPr name="Group 3" id="3"/>
          <p:cNvGrpSpPr>
            <a:grpSpLocks noChangeAspect="true"/>
          </p:cNvGrpSpPr>
          <p:nvPr/>
        </p:nvGrpSpPr>
        <p:grpSpPr>
          <a:xfrm rot="0">
            <a:off x="11096299" y="0"/>
            <a:ext cx="8649323" cy="10341701"/>
            <a:chOff x="0" y="0"/>
            <a:chExt cx="8603361" cy="10286746"/>
          </a:xfrm>
        </p:grpSpPr>
        <p:sp>
          <p:nvSpPr>
            <p:cNvPr name="Freeform 4" id="4"/>
            <p:cNvSpPr/>
            <p:nvPr/>
          </p:nvSpPr>
          <p:spPr>
            <a:xfrm>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0" r="-80434" t="0" b="0"/>
              </a:stretch>
            </a:blipFill>
          </p:spPr>
        </p:sp>
      </p:grpSp>
      <p:sp>
        <p:nvSpPr>
          <p:cNvPr name="AutoShape 5" id="5"/>
          <p:cNvSpPr/>
          <p:nvPr/>
        </p:nvSpPr>
        <p:spPr>
          <a:xfrm rot="6182606">
            <a:off x="10197384" y="2542563"/>
            <a:ext cx="5307796" cy="0"/>
          </a:xfrm>
          <a:prstGeom prst="line">
            <a:avLst/>
          </a:prstGeom>
          <a:ln cap="rnd" w="85725">
            <a:solidFill>
              <a:srgbClr val="E6950A"/>
            </a:solidFill>
            <a:prstDash val="solid"/>
            <a:headEnd type="none" len="sm" w="sm"/>
            <a:tailEnd type="none" len="sm" w="sm"/>
          </a:ln>
        </p:spPr>
      </p:sp>
      <p:sp>
        <p:nvSpPr>
          <p:cNvPr name="AutoShape 6" id="6"/>
          <p:cNvSpPr/>
          <p:nvPr/>
        </p:nvSpPr>
        <p:spPr>
          <a:xfrm rot="6126188">
            <a:off x="10167009" y="1355232"/>
            <a:ext cx="5277475" cy="0"/>
          </a:xfrm>
          <a:prstGeom prst="line">
            <a:avLst/>
          </a:prstGeom>
          <a:ln cap="rnd" w="85725">
            <a:solidFill>
              <a:srgbClr val="5CE1E6"/>
            </a:solidFill>
            <a:prstDash val="solid"/>
            <a:headEnd type="none" len="sm" w="sm"/>
            <a:tailEnd type="none" len="sm" w="sm"/>
          </a:ln>
        </p:spPr>
      </p:sp>
      <p:sp>
        <p:nvSpPr>
          <p:cNvPr name="AutoShape 7" id="7"/>
          <p:cNvSpPr/>
          <p:nvPr/>
        </p:nvSpPr>
        <p:spPr>
          <a:xfrm rot="6126188">
            <a:off x="7862382" y="11159723"/>
            <a:ext cx="5277475" cy="0"/>
          </a:xfrm>
          <a:prstGeom prst="line">
            <a:avLst/>
          </a:prstGeom>
          <a:ln cap="rnd" w="85725">
            <a:solidFill>
              <a:srgbClr val="5CE1E6"/>
            </a:solidFill>
            <a:prstDash val="solid"/>
            <a:headEnd type="none" len="sm" w="sm"/>
            <a:tailEnd type="none" len="sm" w="sm"/>
          </a:ln>
        </p:spPr>
      </p:sp>
      <p:pic>
        <p:nvPicPr>
          <p:cNvPr name="Picture 8" id="8"/>
          <p:cNvPicPr>
            <a:picLocks noChangeAspect="true"/>
          </p:cNvPicPr>
          <p:nvPr/>
        </p:nvPicPr>
        <p:blipFill>
          <a:blip r:embed="rId3"/>
          <a:srcRect l="0" t="0" r="0" b="0"/>
          <a:stretch>
            <a:fillRect/>
          </a:stretch>
        </p:blipFill>
        <p:spPr>
          <a:xfrm flipH="false" flipV="false" rot="0">
            <a:off x="757458" y="5514975"/>
            <a:ext cx="6906145" cy="856967"/>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1952063" y="8216607"/>
            <a:ext cx="4516936" cy="1527309"/>
          </a:xfrm>
          <a:prstGeom prst="rect">
            <a:avLst/>
          </a:prstGeom>
        </p:spPr>
      </p:pic>
      <p:sp>
        <p:nvSpPr>
          <p:cNvPr name="TextBox 10" id="10"/>
          <p:cNvSpPr txBox="true"/>
          <p:nvPr/>
        </p:nvSpPr>
        <p:spPr>
          <a:xfrm rot="0">
            <a:off x="757458" y="715641"/>
            <a:ext cx="9109870" cy="1847850"/>
          </a:xfrm>
          <a:prstGeom prst="rect">
            <a:avLst/>
          </a:prstGeom>
        </p:spPr>
        <p:txBody>
          <a:bodyPr anchor="t" rtlCol="false" tIns="0" lIns="0" bIns="0" rIns="0">
            <a:spAutoFit/>
          </a:bodyPr>
          <a:lstStyle/>
          <a:p>
            <a:pPr>
              <a:lnSpc>
                <a:spcPts val="7079"/>
              </a:lnSpc>
            </a:pPr>
            <a:r>
              <a:rPr lang="en-US" sz="5899">
                <a:solidFill>
                  <a:srgbClr val="FFFFFF"/>
                </a:solidFill>
                <a:latin typeface="Poppins"/>
              </a:rPr>
              <a:t>Importancias: Modelo de clasificación </a:t>
            </a:r>
          </a:p>
        </p:txBody>
      </p:sp>
      <p:sp>
        <p:nvSpPr>
          <p:cNvPr name="TextBox 11" id="11"/>
          <p:cNvSpPr txBox="true"/>
          <p:nvPr/>
        </p:nvSpPr>
        <p:spPr>
          <a:xfrm rot="0">
            <a:off x="757458" y="3192780"/>
            <a:ext cx="9894721" cy="1560195"/>
          </a:xfrm>
          <a:prstGeom prst="rect">
            <a:avLst/>
          </a:prstGeom>
        </p:spPr>
        <p:txBody>
          <a:bodyPr anchor="t" rtlCol="false" tIns="0" lIns="0" bIns="0" rIns="0">
            <a:spAutoFit/>
          </a:bodyPr>
          <a:lstStyle/>
          <a:p>
            <a:pPr>
              <a:lnSpc>
                <a:spcPts val="3120"/>
              </a:lnSpc>
            </a:pPr>
            <a:r>
              <a:rPr lang="en-US" sz="2400">
                <a:solidFill>
                  <a:srgbClr val="FFFFFF"/>
                </a:solidFill>
                <a:latin typeface="Clear Sans Regular"/>
              </a:rPr>
              <a:t>El modelo que proveyó el mejor resultado fue el </a:t>
            </a:r>
            <a:r>
              <a:rPr lang="en-US" sz="2400" u="sng">
                <a:solidFill>
                  <a:srgbClr val="FFFFFF"/>
                </a:solidFill>
                <a:latin typeface="Clear Sans Regular Bold"/>
              </a:rPr>
              <a:t>RandomForestClassifier (s</a:t>
            </a:r>
            <a:r>
              <a:rPr lang="en-US" sz="2400">
                <a:solidFill>
                  <a:srgbClr val="FFFFFF"/>
                </a:solidFill>
                <a:latin typeface="Clear Sans Regular"/>
              </a:rPr>
              <a:t>e intentó un árbol de decisión, pero este daba demasiadas variables con 0% al momento de analizar las importancias). </a:t>
            </a:r>
          </a:p>
        </p:txBody>
      </p:sp>
      <p:sp>
        <p:nvSpPr>
          <p:cNvPr name="TextBox 12" id="12"/>
          <p:cNvSpPr txBox="true"/>
          <p:nvPr/>
        </p:nvSpPr>
        <p:spPr>
          <a:xfrm rot="0">
            <a:off x="757458" y="6876871"/>
            <a:ext cx="6906145" cy="965455"/>
          </a:xfrm>
          <a:prstGeom prst="rect">
            <a:avLst/>
          </a:prstGeom>
        </p:spPr>
        <p:txBody>
          <a:bodyPr anchor="t" rtlCol="false" tIns="0" lIns="0" bIns="0" rIns="0">
            <a:spAutoFit/>
          </a:bodyPr>
          <a:lstStyle/>
          <a:p>
            <a:pPr algn="ctr">
              <a:lnSpc>
                <a:spcPts val="2573"/>
              </a:lnSpc>
            </a:pPr>
            <a:r>
              <a:rPr lang="en-US" sz="1979">
                <a:solidFill>
                  <a:srgbClr val="FFFFFF"/>
                </a:solidFill>
                <a:latin typeface="Clear Sans Regular"/>
              </a:rPr>
              <a:t>Se entrenó un modelo con 20 estimadores y el porcentaje de división de los datos para entrenamiento y pruebas fue del 70:30.</a:t>
            </a:r>
          </a:p>
        </p:txBody>
      </p:sp>
      <p:sp>
        <p:nvSpPr>
          <p:cNvPr name="TextBox 13" id="13"/>
          <p:cNvSpPr txBox="true"/>
          <p:nvPr/>
        </p:nvSpPr>
        <p:spPr>
          <a:xfrm rot="0">
            <a:off x="6832097" y="8458548"/>
            <a:ext cx="2710746" cy="1027850"/>
          </a:xfrm>
          <a:prstGeom prst="rect">
            <a:avLst/>
          </a:prstGeom>
        </p:spPr>
        <p:txBody>
          <a:bodyPr anchor="t" rtlCol="false" tIns="0" lIns="0" bIns="0" rIns="0">
            <a:spAutoFit/>
          </a:bodyPr>
          <a:lstStyle/>
          <a:p>
            <a:pPr algn="ctr">
              <a:lnSpc>
                <a:spcPts val="2037"/>
              </a:lnSpc>
            </a:pPr>
            <a:r>
              <a:rPr lang="en-US" sz="1566">
                <a:solidFill>
                  <a:srgbClr val="FFFFFF"/>
                </a:solidFill>
                <a:latin typeface="Clear Sans Regular Italics"/>
              </a:rPr>
              <a:t>El modelo tuvo 99% de precisión al comparar los datos de testing con los inferidos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000" t="0" r="16000" b="0"/>
          <a:stretch>
            <a:fillRect/>
          </a:stretch>
        </p:blipFill>
        <p:spPr>
          <a:xfrm>
            <a:off x="0" y="0"/>
            <a:ext cx="18288000" cy="10287000"/>
          </a:xfrm>
          <a:prstGeom prst="rect">
            <a:avLst/>
          </a:prstGeom>
        </p:spPr>
      </p:pic>
      <p:sp>
        <p:nvSpPr>
          <p:cNvPr name="AutoShape 3" id="3"/>
          <p:cNvSpPr/>
          <p:nvPr/>
        </p:nvSpPr>
        <p:spPr>
          <a:xfrm rot="0">
            <a:off x="1028700" y="2486885"/>
            <a:ext cx="16230600"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6085179"/>
            <a:ext cx="10078767" cy="0"/>
          </a:xfrm>
          <a:prstGeom prst="line">
            <a:avLst/>
          </a:prstGeom>
          <a:ln cap="flat" w="9525">
            <a:solidFill>
              <a:srgbClr val="FFFFFF"/>
            </a:solidFill>
            <a:prstDash val="solid"/>
            <a:headEnd type="none" len="sm" w="sm"/>
            <a:tailEnd type="none" len="sm" w="sm"/>
          </a:ln>
        </p:spPr>
      </p:sp>
      <p:sp>
        <p:nvSpPr>
          <p:cNvPr name="AutoShape 5" id="5"/>
          <p:cNvSpPr/>
          <p:nvPr/>
        </p:nvSpPr>
        <p:spPr>
          <a:xfrm rot="-5400000">
            <a:off x="8991462" y="6005695"/>
            <a:ext cx="5889789" cy="0"/>
          </a:xfrm>
          <a:prstGeom prst="line">
            <a:avLst/>
          </a:prstGeom>
          <a:ln cap="flat" w="9525">
            <a:solidFill>
              <a:srgbClr val="FFFFFF"/>
            </a:solidFill>
            <a:prstDash val="solid"/>
            <a:headEnd type="none" len="sm" w="sm"/>
            <a:tailEnd type="none" len="sm" w="sm"/>
          </a:ln>
        </p:spPr>
      </p:sp>
      <p:grpSp>
        <p:nvGrpSpPr>
          <p:cNvPr name="Group 6" id="6"/>
          <p:cNvGrpSpPr/>
          <p:nvPr/>
        </p:nvGrpSpPr>
        <p:grpSpPr>
          <a:xfrm rot="0">
            <a:off x="9249346" y="3065564"/>
            <a:ext cx="2302701" cy="2302701"/>
            <a:chOff x="0" y="0"/>
            <a:chExt cx="3070268" cy="3070268"/>
          </a:xfrm>
        </p:grpSpPr>
        <p:sp>
          <p:nvSpPr>
            <p:cNvPr name="TextBox 7" id="7"/>
            <p:cNvSpPr txBox="true"/>
            <p:nvPr/>
          </p:nvSpPr>
          <p:spPr>
            <a:xfrm rot="0">
              <a:off x="415173" y="980292"/>
              <a:ext cx="2239922" cy="1014435"/>
            </a:xfrm>
            <a:prstGeom prst="rect">
              <a:avLst/>
            </a:prstGeom>
          </p:spPr>
          <p:txBody>
            <a:bodyPr anchor="t" rtlCol="false" tIns="0" lIns="0" bIns="0" rIns="0">
              <a:spAutoFit/>
            </a:bodyPr>
            <a:lstStyle/>
            <a:p>
              <a:pPr algn="ctr">
                <a:lnSpc>
                  <a:spcPts val="6346"/>
                </a:lnSpc>
              </a:pPr>
              <a:r>
                <a:rPr lang="en-US" sz="4532">
                  <a:solidFill>
                    <a:srgbClr val="FFFFFF"/>
                  </a:solidFill>
                  <a:latin typeface="TT Chocolates Bold"/>
                </a:rPr>
                <a:t>14.8 %</a:t>
              </a:r>
            </a:p>
          </p:txBody>
        </p:sp>
        <p:grpSp>
          <p:nvGrpSpPr>
            <p:cNvPr name="Group 8" id="8"/>
            <p:cNvGrpSpPr>
              <a:grpSpLocks noChangeAspect="true"/>
            </p:cNvGrpSpPr>
            <p:nvPr/>
          </p:nvGrpSpPr>
          <p:grpSpPr>
            <a:xfrm rot="0">
              <a:off x="0" y="0"/>
              <a:ext cx="3070268" cy="3070268"/>
              <a:chOff x="0" y="0"/>
              <a:chExt cx="2540000" cy="2540000"/>
            </a:xfrm>
          </p:grpSpPr>
          <p:sp>
            <p:nvSpPr>
              <p:cNvPr name="Freeform 9" id="9"/>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78235"/>
                    </a:lnTo>
                    <a:cubicBezTo>
                      <a:pt x="904949" y="76322"/>
                      <a:pt x="508848" y="303440"/>
                      <a:pt x="294406" y="673588"/>
                    </a:cubicBezTo>
                    <a:cubicBezTo>
                      <a:pt x="79964" y="1043737"/>
                      <a:pt x="79964" y="1500333"/>
                      <a:pt x="294406" y="1870481"/>
                    </a:cubicBezTo>
                    <a:cubicBezTo>
                      <a:pt x="508848" y="2240630"/>
                      <a:pt x="904949" y="2467748"/>
                      <a:pt x="1332725" y="2465835"/>
                    </a:cubicBezTo>
                    <a:cubicBezTo>
                      <a:pt x="1760500" y="2467748"/>
                      <a:pt x="2156602" y="2240630"/>
                      <a:pt x="2371044" y="1870481"/>
                    </a:cubicBezTo>
                    <a:cubicBezTo>
                      <a:pt x="2585486" y="1500333"/>
                      <a:pt x="2585486" y="1043737"/>
                      <a:pt x="2371044" y="673588"/>
                    </a:cubicBezTo>
                    <a:cubicBezTo>
                      <a:pt x="2156602" y="303440"/>
                      <a:pt x="1760500" y="76322"/>
                      <a:pt x="1332725" y="78235"/>
                    </a:cubicBezTo>
                    <a:close/>
                  </a:path>
                </a:pathLst>
              </a:custGeom>
              <a:solidFill>
                <a:srgbClr val="FFFFFF"/>
              </a:solidFill>
            </p:spPr>
          </p:sp>
          <p:sp>
            <p:nvSpPr>
              <p:cNvPr name="Freeform 10" id="10"/>
              <p:cNvSpPr/>
              <p:nvPr/>
            </p:nvSpPr>
            <p:spPr>
              <a:xfrm>
                <a:off x="1267912" y="124"/>
                <a:ext cx="1009246" cy="545958"/>
              </a:xfrm>
              <a:custGeom>
                <a:avLst/>
                <a:gdLst/>
                <a:ahLst/>
                <a:cxnLst/>
                <a:rect r="r" b="b" t="t" l="l"/>
                <a:pathLst>
                  <a:path h="545958" w="1009246">
                    <a:moveTo>
                      <a:pt x="41366" y="484"/>
                    </a:moveTo>
                    <a:cubicBezTo>
                      <a:pt x="415934" y="12074"/>
                      <a:pt x="766261" y="188500"/>
                      <a:pt x="998585" y="482542"/>
                    </a:cubicBezTo>
                    <a:cubicBezTo>
                      <a:pt x="1007096" y="493217"/>
                      <a:pt x="1009246" y="507630"/>
                      <a:pt x="1004220" y="520323"/>
                    </a:cubicBezTo>
                    <a:cubicBezTo>
                      <a:pt x="999193" y="533017"/>
                      <a:pt x="987759" y="542051"/>
                      <a:pt x="974247" y="544004"/>
                    </a:cubicBezTo>
                    <a:cubicBezTo>
                      <a:pt x="960735" y="545958"/>
                      <a:pt x="947211" y="540533"/>
                      <a:pt x="938795" y="529782"/>
                    </a:cubicBezTo>
                    <a:cubicBezTo>
                      <a:pt x="720411" y="253382"/>
                      <a:pt x="391103" y="87542"/>
                      <a:pt x="39010" y="76647"/>
                    </a:cubicBezTo>
                    <a:cubicBezTo>
                      <a:pt x="25362" y="76286"/>
                      <a:pt x="12951" y="68650"/>
                      <a:pt x="6475" y="56631"/>
                    </a:cubicBezTo>
                    <a:cubicBezTo>
                      <a:pt x="0" y="44611"/>
                      <a:pt x="451" y="30046"/>
                      <a:pt x="7657" y="18450"/>
                    </a:cubicBezTo>
                    <a:cubicBezTo>
                      <a:pt x="14863" y="6854"/>
                      <a:pt x="27722" y="0"/>
                      <a:pt x="41366" y="484"/>
                    </a:cubicBezTo>
                    <a:close/>
                  </a:path>
                </a:pathLst>
              </a:custGeom>
              <a:solidFill>
                <a:srgbClr val="00C2CB"/>
              </a:solidFill>
            </p:spPr>
          </p:sp>
        </p:grpSp>
      </p:grpSp>
      <p:grpSp>
        <p:nvGrpSpPr>
          <p:cNvPr name="Group 11" id="11"/>
          <p:cNvGrpSpPr/>
          <p:nvPr/>
        </p:nvGrpSpPr>
        <p:grpSpPr>
          <a:xfrm rot="0">
            <a:off x="9249346" y="6666204"/>
            <a:ext cx="2302701" cy="2302701"/>
            <a:chOff x="0" y="0"/>
            <a:chExt cx="3070268" cy="3070268"/>
          </a:xfrm>
        </p:grpSpPr>
        <p:sp>
          <p:nvSpPr>
            <p:cNvPr name="TextBox 12" id="12"/>
            <p:cNvSpPr txBox="true"/>
            <p:nvPr/>
          </p:nvSpPr>
          <p:spPr>
            <a:xfrm rot="0">
              <a:off x="891083" y="980292"/>
              <a:ext cx="1288103" cy="1014435"/>
            </a:xfrm>
            <a:prstGeom prst="rect">
              <a:avLst/>
            </a:prstGeom>
          </p:spPr>
          <p:txBody>
            <a:bodyPr anchor="t" rtlCol="false" tIns="0" lIns="0" bIns="0" rIns="0">
              <a:spAutoFit/>
            </a:bodyPr>
            <a:lstStyle/>
            <a:p>
              <a:pPr algn="ctr">
                <a:lnSpc>
                  <a:spcPts val="6346"/>
                </a:lnSpc>
              </a:pPr>
              <a:r>
                <a:rPr lang="en-US" sz="4532">
                  <a:solidFill>
                    <a:srgbClr val="FFFFFF"/>
                  </a:solidFill>
                  <a:latin typeface="TT Chocolates Bold"/>
                </a:rPr>
                <a:t>6 %</a:t>
              </a:r>
            </a:p>
          </p:txBody>
        </p:sp>
        <p:grpSp>
          <p:nvGrpSpPr>
            <p:cNvPr name="Group 13" id="13"/>
            <p:cNvGrpSpPr>
              <a:grpSpLocks noChangeAspect="true"/>
            </p:cNvGrpSpPr>
            <p:nvPr/>
          </p:nvGrpSpPr>
          <p:grpSpPr>
            <a:xfrm rot="0">
              <a:off x="0" y="0"/>
              <a:ext cx="3070268" cy="3070268"/>
              <a:chOff x="0" y="0"/>
              <a:chExt cx="2540000" cy="2540000"/>
            </a:xfrm>
          </p:grpSpPr>
          <p:sp>
            <p:nvSpPr>
              <p:cNvPr name="Freeform 14" id="14"/>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78235"/>
                    </a:lnTo>
                    <a:cubicBezTo>
                      <a:pt x="904949" y="76322"/>
                      <a:pt x="508848" y="303440"/>
                      <a:pt x="294406" y="673588"/>
                    </a:cubicBezTo>
                    <a:cubicBezTo>
                      <a:pt x="79964" y="1043737"/>
                      <a:pt x="79964" y="1500333"/>
                      <a:pt x="294406" y="1870481"/>
                    </a:cubicBezTo>
                    <a:cubicBezTo>
                      <a:pt x="508848" y="2240630"/>
                      <a:pt x="904949" y="2467748"/>
                      <a:pt x="1332725" y="2465835"/>
                    </a:cubicBezTo>
                    <a:cubicBezTo>
                      <a:pt x="1760500" y="2467748"/>
                      <a:pt x="2156602" y="2240630"/>
                      <a:pt x="2371044" y="1870481"/>
                    </a:cubicBezTo>
                    <a:cubicBezTo>
                      <a:pt x="2585486" y="1500333"/>
                      <a:pt x="2585486" y="1043737"/>
                      <a:pt x="2371044" y="673588"/>
                    </a:cubicBezTo>
                    <a:cubicBezTo>
                      <a:pt x="2156602" y="303440"/>
                      <a:pt x="1760500" y="76322"/>
                      <a:pt x="1332725" y="78235"/>
                    </a:cubicBezTo>
                    <a:close/>
                  </a:path>
                </a:pathLst>
              </a:custGeom>
              <a:solidFill>
                <a:srgbClr val="FFFFFF"/>
              </a:solidFill>
            </p:spPr>
          </p:sp>
          <p:sp>
            <p:nvSpPr>
              <p:cNvPr name="Freeform 15" id="15"/>
              <p:cNvSpPr/>
              <p:nvPr/>
            </p:nvSpPr>
            <p:spPr>
              <a:xfrm>
                <a:off x="1267912" y="124"/>
                <a:ext cx="460022" cy="151536"/>
              </a:xfrm>
              <a:custGeom>
                <a:avLst/>
                <a:gdLst/>
                <a:ahLst/>
                <a:cxnLst/>
                <a:rect r="r" b="b" t="t" l="l"/>
                <a:pathLst>
                  <a:path h="151536" w="460022">
                    <a:moveTo>
                      <a:pt x="41366" y="484"/>
                    </a:moveTo>
                    <a:cubicBezTo>
                      <a:pt x="174982" y="4618"/>
                      <a:pt x="307108" y="29822"/>
                      <a:pt x="432862" y="75165"/>
                    </a:cubicBezTo>
                    <a:cubicBezTo>
                      <a:pt x="445726" y="79739"/>
                      <a:pt x="455160" y="90845"/>
                      <a:pt x="457591" y="104280"/>
                    </a:cubicBezTo>
                    <a:cubicBezTo>
                      <a:pt x="460022" y="117714"/>
                      <a:pt x="455079" y="131422"/>
                      <a:pt x="444634" y="140214"/>
                    </a:cubicBezTo>
                    <a:cubicBezTo>
                      <a:pt x="434189" y="149005"/>
                      <a:pt x="419838" y="151536"/>
                      <a:pt x="407016" y="146848"/>
                    </a:cubicBezTo>
                    <a:cubicBezTo>
                      <a:pt x="288806" y="104225"/>
                      <a:pt x="164609" y="80533"/>
                      <a:pt x="39010" y="76647"/>
                    </a:cubicBezTo>
                    <a:cubicBezTo>
                      <a:pt x="25362" y="76286"/>
                      <a:pt x="12951" y="68650"/>
                      <a:pt x="6475" y="56631"/>
                    </a:cubicBezTo>
                    <a:cubicBezTo>
                      <a:pt x="0" y="44611"/>
                      <a:pt x="451" y="30046"/>
                      <a:pt x="7657" y="18450"/>
                    </a:cubicBezTo>
                    <a:cubicBezTo>
                      <a:pt x="14863" y="6854"/>
                      <a:pt x="27722" y="0"/>
                      <a:pt x="41366" y="484"/>
                    </a:cubicBezTo>
                    <a:close/>
                  </a:path>
                </a:pathLst>
              </a:custGeom>
              <a:solidFill>
                <a:srgbClr val="00C2CB"/>
              </a:solidFill>
            </p:spPr>
          </p:sp>
        </p:grpSp>
      </p:grpSp>
      <p:grpSp>
        <p:nvGrpSpPr>
          <p:cNvPr name="Group 16" id="16"/>
          <p:cNvGrpSpPr/>
          <p:nvPr/>
        </p:nvGrpSpPr>
        <p:grpSpPr>
          <a:xfrm rot="0">
            <a:off x="15269034" y="4604778"/>
            <a:ext cx="1990266" cy="1990266"/>
            <a:chOff x="0" y="0"/>
            <a:chExt cx="2653688" cy="2653688"/>
          </a:xfrm>
        </p:grpSpPr>
        <p:sp>
          <p:nvSpPr>
            <p:cNvPr name="TextBox 17" id="17"/>
            <p:cNvSpPr txBox="true"/>
            <p:nvPr/>
          </p:nvSpPr>
          <p:spPr>
            <a:xfrm rot="0">
              <a:off x="832682" y="853410"/>
              <a:ext cx="988325" cy="870668"/>
            </a:xfrm>
            <a:prstGeom prst="rect">
              <a:avLst/>
            </a:prstGeom>
          </p:spPr>
          <p:txBody>
            <a:bodyPr anchor="t" rtlCol="false" tIns="0" lIns="0" bIns="0" rIns="0">
              <a:spAutoFit/>
            </a:bodyPr>
            <a:lstStyle/>
            <a:p>
              <a:pPr algn="ctr">
                <a:lnSpc>
                  <a:spcPts val="5484"/>
                </a:lnSpc>
              </a:pPr>
              <a:r>
                <a:rPr lang="en-US" sz="3917">
                  <a:solidFill>
                    <a:srgbClr val="FFFFFF"/>
                  </a:solidFill>
                  <a:latin typeface="TT Chocolates Bold"/>
                </a:rPr>
                <a:t>1 %</a:t>
              </a:r>
            </a:p>
          </p:txBody>
        </p:sp>
        <p:grpSp>
          <p:nvGrpSpPr>
            <p:cNvPr name="Group 18" id="18"/>
            <p:cNvGrpSpPr>
              <a:grpSpLocks noChangeAspect="true"/>
            </p:cNvGrpSpPr>
            <p:nvPr/>
          </p:nvGrpSpPr>
          <p:grpSpPr>
            <a:xfrm rot="0">
              <a:off x="0" y="0"/>
              <a:ext cx="2653688" cy="2653688"/>
              <a:chOff x="0" y="0"/>
              <a:chExt cx="2540000" cy="2540000"/>
            </a:xfrm>
          </p:grpSpPr>
          <p:sp>
            <p:nvSpPr>
              <p:cNvPr name="Freeform 19" id="19"/>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78235"/>
                    </a:lnTo>
                    <a:cubicBezTo>
                      <a:pt x="904949" y="76322"/>
                      <a:pt x="508848" y="303440"/>
                      <a:pt x="294406" y="673588"/>
                    </a:cubicBezTo>
                    <a:cubicBezTo>
                      <a:pt x="79964" y="1043737"/>
                      <a:pt x="79964" y="1500333"/>
                      <a:pt x="294406" y="1870481"/>
                    </a:cubicBezTo>
                    <a:cubicBezTo>
                      <a:pt x="508848" y="2240630"/>
                      <a:pt x="904949" y="2467748"/>
                      <a:pt x="1332725" y="2465835"/>
                    </a:cubicBezTo>
                    <a:cubicBezTo>
                      <a:pt x="1760500" y="2467748"/>
                      <a:pt x="2156602" y="2240630"/>
                      <a:pt x="2371044" y="1870481"/>
                    </a:cubicBezTo>
                    <a:cubicBezTo>
                      <a:pt x="2585486" y="1500333"/>
                      <a:pt x="2585486" y="1043737"/>
                      <a:pt x="2371044" y="673588"/>
                    </a:cubicBezTo>
                    <a:cubicBezTo>
                      <a:pt x="2156602" y="303440"/>
                      <a:pt x="1760500" y="76322"/>
                      <a:pt x="1332725" y="78235"/>
                    </a:cubicBezTo>
                    <a:close/>
                  </a:path>
                </a:pathLst>
              </a:custGeom>
              <a:solidFill>
                <a:srgbClr val="FFFFFF"/>
              </a:solidFill>
            </p:spPr>
          </p:sp>
          <p:sp>
            <p:nvSpPr>
              <p:cNvPr name="Freeform 20" id="20"/>
              <p:cNvSpPr/>
              <p:nvPr/>
            </p:nvSpPr>
            <p:spPr>
              <a:xfrm>
                <a:off x="1267912" y="124"/>
                <a:ext cx="81572" cy="77179"/>
              </a:xfrm>
              <a:custGeom>
                <a:avLst/>
                <a:gdLst/>
                <a:ahLst/>
                <a:cxnLst/>
                <a:rect r="r" b="b" t="t" l="l"/>
                <a:pathLst>
                  <a:path h="77179" w="81572">
                    <a:moveTo>
                      <a:pt x="41366" y="484"/>
                    </a:moveTo>
                    <a:cubicBezTo>
                      <a:pt x="41775" y="496"/>
                      <a:pt x="42184" y="509"/>
                      <a:pt x="42593" y="522"/>
                    </a:cubicBezTo>
                    <a:cubicBezTo>
                      <a:pt x="56240" y="896"/>
                      <a:pt x="68644" y="8544"/>
                      <a:pt x="75108" y="20570"/>
                    </a:cubicBezTo>
                    <a:cubicBezTo>
                      <a:pt x="81572" y="32595"/>
                      <a:pt x="81107" y="47160"/>
                      <a:pt x="73890" y="58749"/>
                    </a:cubicBezTo>
                    <a:cubicBezTo>
                      <a:pt x="66673" y="70338"/>
                      <a:pt x="53806" y="77180"/>
                      <a:pt x="40163" y="76683"/>
                    </a:cubicBezTo>
                    <a:cubicBezTo>
                      <a:pt x="39778" y="76671"/>
                      <a:pt x="39394" y="76659"/>
                      <a:pt x="39010" y="76647"/>
                    </a:cubicBezTo>
                    <a:cubicBezTo>
                      <a:pt x="25362" y="76286"/>
                      <a:pt x="12951" y="68650"/>
                      <a:pt x="6475" y="56631"/>
                    </a:cubicBezTo>
                    <a:cubicBezTo>
                      <a:pt x="0" y="44611"/>
                      <a:pt x="451" y="30046"/>
                      <a:pt x="7657" y="18450"/>
                    </a:cubicBezTo>
                    <a:cubicBezTo>
                      <a:pt x="14863" y="6854"/>
                      <a:pt x="27722" y="0"/>
                      <a:pt x="41366" y="484"/>
                    </a:cubicBezTo>
                    <a:close/>
                  </a:path>
                </a:pathLst>
              </a:custGeom>
              <a:solidFill>
                <a:srgbClr val="E6950A"/>
              </a:solidFill>
            </p:spPr>
          </p:sp>
        </p:grpSp>
      </p:grpSp>
      <p:grpSp>
        <p:nvGrpSpPr>
          <p:cNvPr name="Group 21" id="21"/>
          <p:cNvGrpSpPr/>
          <p:nvPr/>
        </p:nvGrpSpPr>
        <p:grpSpPr>
          <a:xfrm rot="0">
            <a:off x="15269034" y="6837931"/>
            <a:ext cx="1990266" cy="1990266"/>
            <a:chOff x="0" y="0"/>
            <a:chExt cx="2653688" cy="2653688"/>
          </a:xfrm>
        </p:grpSpPr>
        <p:sp>
          <p:nvSpPr>
            <p:cNvPr name="TextBox 22" id="22"/>
            <p:cNvSpPr txBox="true"/>
            <p:nvPr/>
          </p:nvSpPr>
          <p:spPr>
            <a:xfrm rot="0">
              <a:off x="477551" y="853410"/>
              <a:ext cx="1698585" cy="870668"/>
            </a:xfrm>
            <a:prstGeom prst="rect">
              <a:avLst/>
            </a:prstGeom>
          </p:spPr>
          <p:txBody>
            <a:bodyPr anchor="t" rtlCol="false" tIns="0" lIns="0" bIns="0" rIns="0">
              <a:spAutoFit/>
            </a:bodyPr>
            <a:lstStyle/>
            <a:p>
              <a:pPr algn="ctr">
                <a:lnSpc>
                  <a:spcPts val="5484"/>
                </a:lnSpc>
              </a:pPr>
              <a:r>
                <a:rPr lang="en-US" sz="3917">
                  <a:solidFill>
                    <a:srgbClr val="FFFFFF"/>
                  </a:solidFill>
                  <a:latin typeface="TT Chocolates Bold"/>
                </a:rPr>
                <a:t>0.5 %</a:t>
              </a:r>
            </a:p>
          </p:txBody>
        </p:sp>
        <p:grpSp>
          <p:nvGrpSpPr>
            <p:cNvPr name="Group 23" id="23"/>
            <p:cNvGrpSpPr>
              <a:grpSpLocks noChangeAspect="true"/>
            </p:cNvGrpSpPr>
            <p:nvPr/>
          </p:nvGrpSpPr>
          <p:grpSpPr>
            <a:xfrm rot="0">
              <a:off x="0" y="0"/>
              <a:ext cx="2653688" cy="2653688"/>
              <a:chOff x="0" y="0"/>
              <a:chExt cx="2540000" cy="2540000"/>
            </a:xfrm>
          </p:grpSpPr>
          <p:sp>
            <p:nvSpPr>
              <p:cNvPr name="Freeform 24" id="24"/>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78235"/>
                    </a:lnTo>
                    <a:cubicBezTo>
                      <a:pt x="904949" y="76322"/>
                      <a:pt x="508848" y="303440"/>
                      <a:pt x="294406" y="673588"/>
                    </a:cubicBezTo>
                    <a:cubicBezTo>
                      <a:pt x="79964" y="1043737"/>
                      <a:pt x="79964" y="1500333"/>
                      <a:pt x="294406" y="1870481"/>
                    </a:cubicBezTo>
                    <a:cubicBezTo>
                      <a:pt x="508848" y="2240630"/>
                      <a:pt x="904949" y="2467748"/>
                      <a:pt x="1332725" y="2465835"/>
                    </a:cubicBezTo>
                    <a:cubicBezTo>
                      <a:pt x="1760500" y="2467748"/>
                      <a:pt x="2156602" y="2240630"/>
                      <a:pt x="2371044" y="1870481"/>
                    </a:cubicBezTo>
                    <a:cubicBezTo>
                      <a:pt x="2585486" y="1500333"/>
                      <a:pt x="2585486" y="1043737"/>
                      <a:pt x="2371044" y="673588"/>
                    </a:cubicBezTo>
                    <a:cubicBezTo>
                      <a:pt x="2156602" y="303440"/>
                      <a:pt x="1760500" y="76322"/>
                      <a:pt x="1332725" y="78235"/>
                    </a:cubicBezTo>
                    <a:close/>
                  </a:path>
                </a:pathLst>
              </a:custGeom>
              <a:solidFill>
                <a:srgbClr val="FFFFFF"/>
              </a:solidFill>
            </p:spPr>
          </p:sp>
          <p:sp>
            <p:nvSpPr>
              <p:cNvPr name="Freeform 25" id="25"/>
              <p:cNvSpPr/>
              <p:nvPr/>
            </p:nvSpPr>
            <p:spPr>
              <a:xfrm>
                <a:off x="1267912" y="124"/>
                <a:ext cx="80376" cy="77130"/>
              </a:xfrm>
              <a:custGeom>
                <a:avLst/>
                <a:gdLst/>
                <a:ahLst/>
                <a:cxnLst/>
                <a:rect r="r" b="b" t="t" l="l"/>
                <a:pathLst>
                  <a:path h="77130" w="80376">
                    <a:moveTo>
                      <a:pt x="41366" y="484"/>
                    </a:moveTo>
                    <a:cubicBezTo>
                      <a:pt x="55014" y="845"/>
                      <a:pt x="67425" y="8481"/>
                      <a:pt x="73901" y="20500"/>
                    </a:cubicBezTo>
                    <a:cubicBezTo>
                      <a:pt x="80376" y="32519"/>
                      <a:pt x="79925" y="47084"/>
                      <a:pt x="72719" y="58680"/>
                    </a:cubicBezTo>
                    <a:cubicBezTo>
                      <a:pt x="65513" y="70276"/>
                      <a:pt x="52654" y="77130"/>
                      <a:pt x="39010" y="76647"/>
                    </a:cubicBezTo>
                    <a:cubicBezTo>
                      <a:pt x="25362" y="76286"/>
                      <a:pt x="12951" y="68650"/>
                      <a:pt x="6475" y="56631"/>
                    </a:cubicBezTo>
                    <a:cubicBezTo>
                      <a:pt x="0" y="44611"/>
                      <a:pt x="451" y="30046"/>
                      <a:pt x="7657" y="18450"/>
                    </a:cubicBezTo>
                    <a:cubicBezTo>
                      <a:pt x="14863" y="6854"/>
                      <a:pt x="27722" y="0"/>
                      <a:pt x="41366" y="484"/>
                    </a:cubicBezTo>
                    <a:close/>
                  </a:path>
                </a:pathLst>
              </a:custGeom>
              <a:solidFill>
                <a:srgbClr val="E6950A"/>
              </a:solidFill>
            </p:spPr>
          </p:sp>
        </p:grpSp>
      </p:grpSp>
      <p:grpSp>
        <p:nvGrpSpPr>
          <p:cNvPr name="Group 26" id="26"/>
          <p:cNvGrpSpPr/>
          <p:nvPr/>
        </p:nvGrpSpPr>
        <p:grpSpPr>
          <a:xfrm rot="0">
            <a:off x="1028700" y="635463"/>
            <a:ext cx="10523347" cy="1578610"/>
            <a:chOff x="0" y="0"/>
            <a:chExt cx="14031129" cy="2104813"/>
          </a:xfrm>
        </p:grpSpPr>
        <p:sp>
          <p:nvSpPr>
            <p:cNvPr name="TextBox 27" id="27"/>
            <p:cNvSpPr txBox="true"/>
            <p:nvPr/>
          </p:nvSpPr>
          <p:spPr>
            <a:xfrm rot="0">
              <a:off x="0" y="-66675"/>
              <a:ext cx="14031129" cy="1527175"/>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FFFFFF"/>
                  </a:solidFill>
                  <a:latin typeface="Poppins"/>
                </a:rPr>
                <a:t>Resultados</a:t>
              </a:r>
            </a:p>
          </p:txBody>
        </p:sp>
        <p:sp>
          <p:nvSpPr>
            <p:cNvPr name="TextBox 28" id="28"/>
            <p:cNvSpPr txBox="true"/>
            <p:nvPr/>
          </p:nvSpPr>
          <p:spPr>
            <a:xfrm rot="0">
              <a:off x="0" y="1516592"/>
              <a:ext cx="14031129" cy="579332"/>
            </a:xfrm>
            <a:prstGeom prst="rect">
              <a:avLst/>
            </a:prstGeom>
          </p:spPr>
          <p:txBody>
            <a:bodyPr anchor="t" rtlCol="false" tIns="0" lIns="0" bIns="0" rIns="0">
              <a:spAutoFit/>
            </a:bodyPr>
            <a:lstStyle/>
            <a:p>
              <a:pPr algn="l" marL="0" indent="0" lvl="0">
                <a:lnSpc>
                  <a:spcPts val="3542"/>
                </a:lnSpc>
                <a:spcBef>
                  <a:spcPct val="0"/>
                </a:spcBef>
              </a:pPr>
              <a:r>
                <a:rPr lang="en-US" sz="2724">
                  <a:solidFill>
                    <a:srgbClr val="FFFFFF"/>
                  </a:solidFill>
                  <a:latin typeface="TT Chocolates"/>
                </a:rPr>
                <a:t>De la predicción usando RandomForestClassifier</a:t>
              </a:r>
            </a:p>
          </p:txBody>
        </p:sp>
      </p:grpSp>
      <p:sp>
        <p:nvSpPr>
          <p:cNvPr name="TextBox 29" id="29"/>
          <p:cNvSpPr txBox="true"/>
          <p:nvPr/>
        </p:nvSpPr>
        <p:spPr>
          <a:xfrm rot="0">
            <a:off x="1305102" y="3729548"/>
            <a:ext cx="7288794" cy="660793"/>
          </a:xfrm>
          <a:prstGeom prst="rect">
            <a:avLst/>
          </a:prstGeom>
        </p:spPr>
        <p:txBody>
          <a:bodyPr anchor="t" rtlCol="false" tIns="0" lIns="0" bIns="0" rIns="0">
            <a:spAutoFit/>
          </a:bodyPr>
          <a:lstStyle/>
          <a:p>
            <a:pPr>
              <a:lnSpc>
                <a:spcPts val="5128"/>
              </a:lnSpc>
            </a:pPr>
            <a:r>
              <a:rPr lang="en-US" sz="4273">
                <a:solidFill>
                  <a:srgbClr val="5CE1E6"/>
                </a:solidFill>
                <a:latin typeface="TT Chocolates ExtraBold"/>
              </a:rPr>
              <a:t>CONTAMINANTES_NINGUNO</a:t>
            </a:r>
          </a:p>
        </p:txBody>
      </p:sp>
      <p:sp>
        <p:nvSpPr>
          <p:cNvPr name="TextBox 30" id="30"/>
          <p:cNvSpPr txBox="true"/>
          <p:nvPr/>
        </p:nvSpPr>
        <p:spPr>
          <a:xfrm rot="0">
            <a:off x="1305110" y="7298204"/>
            <a:ext cx="4508372" cy="847725"/>
          </a:xfrm>
          <a:prstGeom prst="rect">
            <a:avLst/>
          </a:prstGeom>
        </p:spPr>
        <p:txBody>
          <a:bodyPr anchor="t" rtlCol="false" tIns="0" lIns="0" bIns="0" rIns="0">
            <a:spAutoFit/>
          </a:bodyPr>
          <a:lstStyle/>
          <a:p>
            <a:pPr>
              <a:lnSpc>
                <a:spcPts val="6600"/>
              </a:lnSpc>
            </a:pPr>
            <a:r>
              <a:rPr lang="en-US" sz="5500">
                <a:solidFill>
                  <a:srgbClr val="84FBFF"/>
                </a:solidFill>
                <a:latin typeface="TT Chocolates ExtraBold"/>
              </a:rPr>
              <a:t>Fluoruros</a:t>
            </a:r>
          </a:p>
        </p:txBody>
      </p:sp>
      <p:sp>
        <p:nvSpPr>
          <p:cNvPr name="TextBox 31" id="31"/>
          <p:cNvSpPr txBox="true"/>
          <p:nvPr/>
        </p:nvSpPr>
        <p:spPr>
          <a:xfrm rot="0">
            <a:off x="1305102" y="3243773"/>
            <a:ext cx="5124634" cy="495300"/>
          </a:xfrm>
          <a:prstGeom prst="rect">
            <a:avLst/>
          </a:prstGeom>
        </p:spPr>
        <p:txBody>
          <a:bodyPr anchor="t" rtlCol="false" tIns="0" lIns="0" bIns="0" rIns="0">
            <a:spAutoFit/>
          </a:bodyPr>
          <a:lstStyle/>
          <a:p>
            <a:pPr>
              <a:lnSpc>
                <a:spcPts val="3840"/>
              </a:lnSpc>
            </a:pPr>
            <a:r>
              <a:rPr lang="en-US" sz="3200">
                <a:solidFill>
                  <a:srgbClr val="5CE1E6"/>
                </a:solidFill>
                <a:latin typeface="TT Chocolates ExtraBold"/>
              </a:rPr>
              <a:t>Variable más importante </a:t>
            </a:r>
          </a:p>
        </p:txBody>
      </p:sp>
      <p:sp>
        <p:nvSpPr>
          <p:cNvPr name="TextBox 32" id="32"/>
          <p:cNvSpPr txBox="true"/>
          <p:nvPr/>
        </p:nvSpPr>
        <p:spPr>
          <a:xfrm rot="0">
            <a:off x="1305110" y="6818144"/>
            <a:ext cx="6307191" cy="495300"/>
          </a:xfrm>
          <a:prstGeom prst="rect">
            <a:avLst/>
          </a:prstGeom>
        </p:spPr>
        <p:txBody>
          <a:bodyPr anchor="t" rtlCol="false" tIns="0" lIns="0" bIns="0" rIns="0">
            <a:spAutoFit/>
          </a:bodyPr>
          <a:lstStyle/>
          <a:p>
            <a:pPr>
              <a:lnSpc>
                <a:spcPts val="3840"/>
              </a:lnSpc>
            </a:pPr>
            <a:r>
              <a:rPr lang="en-US" sz="3200">
                <a:solidFill>
                  <a:srgbClr val="C6FDFF"/>
                </a:solidFill>
                <a:latin typeface="TT Chocolates ExtraBold"/>
              </a:rPr>
              <a:t>Contaminante más importante</a:t>
            </a:r>
          </a:p>
        </p:txBody>
      </p:sp>
      <p:sp>
        <p:nvSpPr>
          <p:cNvPr name="TextBox 33" id="33"/>
          <p:cNvSpPr txBox="true"/>
          <p:nvPr/>
        </p:nvSpPr>
        <p:spPr>
          <a:xfrm rot="0">
            <a:off x="1305102" y="4837404"/>
            <a:ext cx="4508372" cy="1066800"/>
          </a:xfrm>
          <a:prstGeom prst="rect">
            <a:avLst/>
          </a:prstGeom>
        </p:spPr>
        <p:txBody>
          <a:bodyPr anchor="t" rtlCol="false" tIns="0" lIns="0" bIns="0" rIns="0">
            <a:spAutoFit/>
          </a:bodyPr>
          <a:lstStyle/>
          <a:p>
            <a:pPr>
              <a:lnSpc>
                <a:spcPts val="2160"/>
              </a:lnSpc>
            </a:pPr>
            <a:r>
              <a:rPr lang="en-US" sz="1800">
                <a:solidFill>
                  <a:srgbClr val="FFFFFF"/>
                </a:solidFill>
                <a:latin typeface="Clear Sans Regular"/>
              </a:rPr>
              <a:t>Esto era de esperarse ya que es una columna booleana que indica si el agua tiene contaminantes o no (sin contaminantes indica un semáforo verde). </a:t>
            </a:r>
          </a:p>
        </p:txBody>
      </p:sp>
      <p:sp>
        <p:nvSpPr>
          <p:cNvPr name="TextBox 34" id="34"/>
          <p:cNvSpPr txBox="true"/>
          <p:nvPr/>
        </p:nvSpPr>
        <p:spPr>
          <a:xfrm rot="0">
            <a:off x="1305110" y="8294797"/>
            <a:ext cx="5424437" cy="533400"/>
          </a:xfrm>
          <a:prstGeom prst="rect">
            <a:avLst/>
          </a:prstGeom>
        </p:spPr>
        <p:txBody>
          <a:bodyPr anchor="t" rtlCol="false" tIns="0" lIns="0" bIns="0" rIns="0">
            <a:spAutoFit/>
          </a:bodyPr>
          <a:lstStyle/>
          <a:p>
            <a:pPr>
              <a:lnSpc>
                <a:spcPts val="2160"/>
              </a:lnSpc>
            </a:pPr>
            <a:r>
              <a:rPr lang="en-US" sz="1800">
                <a:solidFill>
                  <a:srgbClr val="FFFFFF"/>
                </a:solidFill>
                <a:latin typeface="Clear Sans Regular"/>
              </a:rPr>
              <a:t>El contaminante con más importancia en los datos de los pozos fueron los fluoruros. </a:t>
            </a:r>
          </a:p>
        </p:txBody>
      </p:sp>
      <p:sp>
        <p:nvSpPr>
          <p:cNvPr name="TextBox 35" id="35"/>
          <p:cNvSpPr txBox="true"/>
          <p:nvPr/>
        </p:nvSpPr>
        <p:spPr>
          <a:xfrm rot="0">
            <a:off x="12908197" y="3136989"/>
            <a:ext cx="4017329" cy="1423770"/>
          </a:xfrm>
          <a:prstGeom prst="rect">
            <a:avLst/>
          </a:prstGeom>
        </p:spPr>
        <p:txBody>
          <a:bodyPr anchor="t" rtlCol="false" tIns="0" lIns="0" bIns="0" rIns="0">
            <a:spAutoFit/>
          </a:bodyPr>
          <a:lstStyle/>
          <a:p>
            <a:pPr algn="ctr">
              <a:lnSpc>
                <a:spcPts val="2899"/>
              </a:lnSpc>
            </a:pPr>
            <a:r>
              <a:rPr lang="en-US" sz="2071">
                <a:solidFill>
                  <a:srgbClr val="FFFFFF"/>
                </a:solidFill>
                <a:latin typeface="Open Sans"/>
              </a:rPr>
              <a:t>Un dato curioso es que la</a:t>
            </a:r>
            <a:r>
              <a:rPr lang="en-US" sz="2071">
                <a:solidFill>
                  <a:srgbClr val="FFFFFF"/>
                </a:solidFill>
                <a:latin typeface="Open Sans"/>
              </a:rPr>
              <a:t> </a:t>
            </a:r>
            <a:r>
              <a:rPr lang="en-US" sz="2071">
                <a:solidFill>
                  <a:srgbClr val="FFFFFF"/>
                </a:solidFill>
                <a:latin typeface="Open Sans Bold"/>
              </a:rPr>
              <a:t>latitud</a:t>
            </a:r>
            <a:r>
              <a:rPr lang="en-US" sz="2071">
                <a:solidFill>
                  <a:srgbClr val="FFFFFF"/>
                </a:solidFill>
                <a:latin typeface="Open Sans"/>
              </a:rPr>
              <a:t> tuvo una importancia mayor que la </a:t>
            </a:r>
            <a:r>
              <a:rPr lang="en-US" sz="2071">
                <a:solidFill>
                  <a:srgbClr val="FFFFFF"/>
                </a:solidFill>
                <a:latin typeface="Open Sans Bold"/>
              </a:rPr>
              <a:t>longitud</a:t>
            </a:r>
            <a:r>
              <a:rPr lang="en-US" sz="2071">
                <a:solidFill>
                  <a:srgbClr val="FFFFFF"/>
                </a:solidFill>
                <a:latin typeface="Open Sans"/>
              </a:rPr>
              <a:t> en el análisis </a:t>
            </a:r>
          </a:p>
        </p:txBody>
      </p:sp>
      <p:sp>
        <p:nvSpPr>
          <p:cNvPr name="TextBox 36" id="36"/>
          <p:cNvSpPr txBox="true"/>
          <p:nvPr/>
        </p:nvSpPr>
        <p:spPr>
          <a:xfrm rot="0">
            <a:off x="12469355" y="5237961"/>
            <a:ext cx="2616466" cy="714375"/>
          </a:xfrm>
          <a:prstGeom prst="rect">
            <a:avLst/>
          </a:prstGeom>
        </p:spPr>
        <p:txBody>
          <a:bodyPr anchor="t" rtlCol="false" tIns="0" lIns="0" bIns="0" rIns="0">
            <a:spAutoFit/>
          </a:bodyPr>
          <a:lstStyle/>
          <a:p>
            <a:pPr algn="r">
              <a:lnSpc>
                <a:spcPts val="5598"/>
              </a:lnSpc>
            </a:pPr>
            <a:r>
              <a:rPr lang="en-US" sz="4665">
                <a:solidFill>
                  <a:srgbClr val="E6950A"/>
                </a:solidFill>
                <a:latin typeface="TT Chocolates ExtraBold"/>
              </a:rPr>
              <a:t>Latitud</a:t>
            </a:r>
          </a:p>
        </p:txBody>
      </p:sp>
      <p:sp>
        <p:nvSpPr>
          <p:cNvPr name="TextBox 37" id="37"/>
          <p:cNvSpPr txBox="true"/>
          <p:nvPr/>
        </p:nvSpPr>
        <p:spPr>
          <a:xfrm rot="0">
            <a:off x="12469355" y="7471114"/>
            <a:ext cx="2616466" cy="714375"/>
          </a:xfrm>
          <a:prstGeom prst="rect">
            <a:avLst/>
          </a:prstGeom>
        </p:spPr>
        <p:txBody>
          <a:bodyPr anchor="t" rtlCol="false" tIns="0" lIns="0" bIns="0" rIns="0">
            <a:spAutoFit/>
          </a:bodyPr>
          <a:lstStyle/>
          <a:p>
            <a:pPr algn="r">
              <a:lnSpc>
                <a:spcPts val="5598"/>
              </a:lnSpc>
            </a:pPr>
            <a:r>
              <a:rPr lang="en-US" sz="4665">
                <a:solidFill>
                  <a:srgbClr val="E6950A"/>
                </a:solidFill>
                <a:latin typeface="TT Chocolates ExtraBold"/>
              </a:rPr>
              <a:t>Longitud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968407" y="8896292"/>
            <a:ext cx="5678901" cy="0"/>
          </a:xfrm>
          <a:prstGeom prst="line">
            <a:avLst/>
          </a:prstGeom>
          <a:ln cap="flat" w="19050">
            <a:solidFill>
              <a:srgbClr val="5CE1E6"/>
            </a:solidFill>
            <a:prstDash val="solid"/>
            <a:headEnd type="none" len="sm" w="sm"/>
            <a:tailEnd type="none" len="sm" w="sm"/>
          </a:ln>
        </p:spPr>
      </p:sp>
      <p:sp>
        <p:nvSpPr>
          <p:cNvPr name="AutoShape 3" id="3"/>
          <p:cNvSpPr/>
          <p:nvPr/>
        </p:nvSpPr>
        <p:spPr>
          <a:xfrm rot="6126188">
            <a:off x="15238283" y="2104235"/>
            <a:ext cx="5277475" cy="0"/>
          </a:xfrm>
          <a:prstGeom prst="line">
            <a:avLst/>
          </a:prstGeom>
          <a:ln cap="rnd" w="85725">
            <a:solidFill>
              <a:srgbClr val="E6950A"/>
            </a:solidFill>
            <a:prstDash val="solid"/>
            <a:headEnd type="none" len="sm" w="sm"/>
            <a:tailEnd type="none" len="sm" w="sm"/>
          </a:ln>
        </p:spPr>
      </p:sp>
      <p:sp>
        <p:nvSpPr>
          <p:cNvPr name="AutoShape 4" id="4"/>
          <p:cNvSpPr/>
          <p:nvPr/>
        </p:nvSpPr>
        <p:spPr>
          <a:xfrm rot="6126188">
            <a:off x="14986611" y="944440"/>
            <a:ext cx="5277475" cy="0"/>
          </a:xfrm>
          <a:prstGeom prst="line">
            <a:avLst/>
          </a:prstGeom>
          <a:ln cap="rnd" w="85725">
            <a:solidFill>
              <a:srgbClr val="5CE1E6"/>
            </a:solidFill>
            <a:prstDash val="solid"/>
            <a:headEnd type="none" len="sm" w="sm"/>
            <a:tailEnd type="none" len="sm" w="sm"/>
          </a:ln>
        </p:spPr>
      </p:sp>
      <p:sp>
        <p:nvSpPr>
          <p:cNvPr name="AutoShape 5" id="5"/>
          <p:cNvSpPr/>
          <p:nvPr/>
        </p:nvSpPr>
        <p:spPr>
          <a:xfrm rot="6126188">
            <a:off x="12730285" y="10728240"/>
            <a:ext cx="5277475" cy="0"/>
          </a:xfrm>
          <a:prstGeom prst="line">
            <a:avLst/>
          </a:prstGeom>
          <a:ln cap="rnd" w="85725">
            <a:solidFill>
              <a:srgbClr val="5CE1E6"/>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7432013" y="1390708"/>
            <a:ext cx="10788515" cy="7505585"/>
          </a:xfrm>
          <a:prstGeom prst="rect">
            <a:avLst/>
          </a:prstGeom>
        </p:spPr>
      </p:pic>
      <p:sp>
        <p:nvSpPr>
          <p:cNvPr name="TextBox 7" id="7"/>
          <p:cNvSpPr txBox="true"/>
          <p:nvPr/>
        </p:nvSpPr>
        <p:spPr>
          <a:xfrm rot="0">
            <a:off x="592932" y="438208"/>
            <a:ext cx="4846001" cy="1847850"/>
          </a:xfrm>
          <a:prstGeom prst="rect">
            <a:avLst/>
          </a:prstGeom>
        </p:spPr>
        <p:txBody>
          <a:bodyPr anchor="t" rtlCol="false" tIns="0" lIns="0" bIns="0" rIns="0">
            <a:spAutoFit/>
          </a:bodyPr>
          <a:lstStyle/>
          <a:p>
            <a:pPr>
              <a:lnSpc>
                <a:spcPts val="7079"/>
              </a:lnSpc>
            </a:pPr>
            <a:r>
              <a:rPr lang="en-US" sz="5899">
                <a:solidFill>
                  <a:srgbClr val="FFFFFF"/>
                </a:solidFill>
                <a:latin typeface="Poppins"/>
              </a:rPr>
              <a:t>Resultados K-means</a:t>
            </a:r>
          </a:p>
        </p:txBody>
      </p:sp>
      <p:sp>
        <p:nvSpPr>
          <p:cNvPr name="TextBox 8" id="8"/>
          <p:cNvSpPr txBox="true"/>
          <p:nvPr/>
        </p:nvSpPr>
        <p:spPr>
          <a:xfrm rot="0">
            <a:off x="592932" y="2760277"/>
            <a:ext cx="6429852" cy="5855970"/>
          </a:xfrm>
          <a:prstGeom prst="rect">
            <a:avLst/>
          </a:prstGeom>
        </p:spPr>
        <p:txBody>
          <a:bodyPr anchor="t" rtlCol="false" tIns="0" lIns="0" bIns="0" rIns="0">
            <a:spAutoFit/>
          </a:bodyPr>
          <a:lstStyle/>
          <a:p>
            <a:pPr>
              <a:lnSpc>
                <a:spcPts val="3120"/>
              </a:lnSpc>
            </a:pPr>
            <a:r>
              <a:rPr lang="en-US" sz="2400">
                <a:solidFill>
                  <a:srgbClr val="FFFFFF"/>
                </a:solidFill>
                <a:latin typeface="Clear Sans Regular"/>
              </a:rPr>
              <a:t>Parece ser que existe una correlación entre la calidad del agua y su ubicación geográfica:</a:t>
            </a:r>
          </a:p>
          <a:p>
            <a:pPr>
              <a:lnSpc>
                <a:spcPts val="3120"/>
              </a:lnSpc>
            </a:pPr>
          </a:p>
          <a:p>
            <a:pPr marL="518160" indent="-259080" lvl="1">
              <a:lnSpc>
                <a:spcPts val="3120"/>
              </a:lnSpc>
              <a:buFont typeface="Arial"/>
              <a:buChar char="•"/>
            </a:pPr>
            <a:r>
              <a:rPr lang="en-US" sz="2400">
                <a:solidFill>
                  <a:srgbClr val="FFFFFF"/>
                </a:solidFill>
                <a:latin typeface="Clear Sans Regular"/>
              </a:rPr>
              <a:t>Se puede apreciar que en el sureste de México prevalecen mas las aguas con semáforo amarillo.</a:t>
            </a:r>
          </a:p>
          <a:p>
            <a:pPr marL="518160" indent="-259080" lvl="1">
              <a:lnSpc>
                <a:spcPts val="3120"/>
              </a:lnSpc>
              <a:buFont typeface="Arial"/>
              <a:buChar char="•"/>
            </a:pPr>
            <a:r>
              <a:rPr lang="en-US" sz="2400">
                <a:solidFill>
                  <a:srgbClr val="FFFFFF"/>
                </a:solidFill>
                <a:latin typeface="Clear Sans Regular"/>
              </a:rPr>
              <a:t>El centro superior de la república la gran mayoría de los pozos tienen un semáforo rojo.</a:t>
            </a:r>
          </a:p>
          <a:p>
            <a:pPr marL="518160" indent="-259080" lvl="1">
              <a:lnSpc>
                <a:spcPts val="3120"/>
              </a:lnSpc>
              <a:buFont typeface="Arial"/>
              <a:buChar char="•"/>
            </a:pPr>
            <a:r>
              <a:rPr lang="en-US" sz="2400">
                <a:solidFill>
                  <a:srgbClr val="FFFFFF"/>
                </a:solidFill>
                <a:latin typeface="Clear Sans Regular"/>
              </a:rPr>
              <a:t>El centro inferior de la república y la península de Baja California (y una parte del norte) tienen una combinación de semáforos verdes con amarillo (con un porcentaje más bajo de semáforos rojos).</a:t>
            </a:r>
          </a:p>
          <a:p>
            <a:pPr>
              <a:lnSpc>
                <a:spcPts val="31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DAFR3XjyCqA</dc:identifier>
  <dcterms:modified xsi:type="dcterms:W3CDTF">2011-08-01T06:04:30Z</dcterms:modified>
  <cp:revision>1</cp:revision>
  <dc:title>Reto-&gt; Entrega 2 (18/11) -&gt; Clasificación-ensambles y presentación ejecutiva</dc:title>
</cp:coreProperties>
</file>